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0" r:id="rId1"/>
  </p:sldMasterIdLst>
  <p:notesMasterIdLst>
    <p:notesMasterId r:id="rId20"/>
  </p:notesMasterIdLst>
  <p:sldIdLst>
    <p:sldId id="256" r:id="rId2"/>
    <p:sldId id="257" r:id="rId3"/>
    <p:sldId id="258" r:id="rId4"/>
    <p:sldId id="259" r:id="rId5"/>
    <p:sldId id="260" r:id="rId6"/>
    <p:sldId id="261" r:id="rId7"/>
    <p:sldId id="270" r:id="rId8"/>
    <p:sldId id="262" r:id="rId9"/>
    <p:sldId id="263" r:id="rId10"/>
    <p:sldId id="264" r:id="rId11"/>
    <p:sldId id="265" r:id="rId12"/>
    <p:sldId id="266" r:id="rId13"/>
    <p:sldId id="267" r:id="rId14"/>
    <p:sldId id="268" r:id="rId15"/>
    <p:sldId id="271" r:id="rId16"/>
    <p:sldId id="272" r:id="rId17"/>
    <p:sldId id="269"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9225"/>
    <a:srgbClr val="1F5053"/>
    <a:srgbClr val="0070C0"/>
    <a:srgbClr val="2B7278"/>
    <a:srgbClr val="1A13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0"/>
  </p:normalViewPr>
  <p:slideViewPr>
    <p:cSldViewPr snapToGrid="0">
      <p:cViewPr>
        <p:scale>
          <a:sx n="124" d="100"/>
          <a:sy n="124" d="100"/>
        </p:scale>
        <p:origin x="14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9B28A1-50B9-4EF2-A40E-3ADBDF4BB5E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A4D934A-F3D6-40D7-8B5B-04F7BC06A83B}">
      <dgm:prSet/>
      <dgm:spPr/>
      <dgm:t>
        <a:bodyPr/>
        <a:lstStyle/>
        <a:p>
          <a:r>
            <a:rPr lang="en-US" dirty="0"/>
            <a:t>Problem Statement</a:t>
          </a:r>
        </a:p>
      </dgm:t>
    </dgm:pt>
    <dgm:pt modelId="{A61D4A45-56C2-43AE-A006-0FEC780FE792}" type="parTrans" cxnId="{994C9EAF-19AF-4D8C-B608-58341B7C130A}">
      <dgm:prSet/>
      <dgm:spPr/>
      <dgm:t>
        <a:bodyPr/>
        <a:lstStyle/>
        <a:p>
          <a:endParaRPr lang="en-US"/>
        </a:p>
      </dgm:t>
    </dgm:pt>
    <dgm:pt modelId="{0E0DBBD3-9EAA-48C4-B8E6-FF2E818C6761}" type="sibTrans" cxnId="{994C9EAF-19AF-4D8C-B608-58341B7C130A}">
      <dgm:prSet/>
      <dgm:spPr/>
      <dgm:t>
        <a:bodyPr/>
        <a:lstStyle/>
        <a:p>
          <a:endParaRPr lang="en-US"/>
        </a:p>
      </dgm:t>
    </dgm:pt>
    <dgm:pt modelId="{D1DFCEB3-20A5-47E2-8720-7A3374AD2B94}">
      <dgm:prSet/>
      <dgm:spPr/>
      <dgm:t>
        <a:bodyPr/>
        <a:lstStyle/>
        <a:p>
          <a:r>
            <a:rPr lang="en-US"/>
            <a:t>Data Overview</a:t>
          </a:r>
        </a:p>
      </dgm:t>
    </dgm:pt>
    <dgm:pt modelId="{1168B703-4E4B-4803-8570-9FB0BD4596E8}" type="parTrans" cxnId="{C5AA76F8-DECA-4245-8C2C-E4EC18516A05}">
      <dgm:prSet/>
      <dgm:spPr/>
      <dgm:t>
        <a:bodyPr/>
        <a:lstStyle/>
        <a:p>
          <a:endParaRPr lang="en-US"/>
        </a:p>
      </dgm:t>
    </dgm:pt>
    <dgm:pt modelId="{53774040-FF1B-45E1-924E-B8BACE1AB563}" type="sibTrans" cxnId="{C5AA76F8-DECA-4245-8C2C-E4EC18516A05}">
      <dgm:prSet/>
      <dgm:spPr/>
      <dgm:t>
        <a:bodyPr/>
        <a:lstStyle/>
        <a:p>
          <a:endParaRPr lang="en-US"/>
        </a:p>
      </dgm:t>
    </dgm:pt>
    <dgm:pt modelId="{62B8BFC5-13C6-4288-9BDE-C5E0F436BDAA}">
      <dgm:prSet/>
      <dgm:spPr/>
      <dgm:t>
        <a:bodyPr/>
        <a:lstStyle/>
        <a:p>
          <a:r>
            <a:rPr lang="en-US"/>
            <a:t>Text Processing</a:t>
          </a:r>
        </a:p>
      </dgm:t>
    </dgm:pt>
    <dgm:pt modelId="{A8B86BE5-9740-4DB0-83B4-8A9F620B61CC}" type="parTrans" cxnId="{A317A185-A31E-46BF-872F-A138C053EC07}">
      <dgm:prSet/>
      <dgm:spPr/>
      <dgm:t>
        <a:bodyPr/>
        <a:lstStyle/>
        <a:p>
          <a:endParaRPr lang="en-US"/>
        </a:p>
      </dgm:t>
    </dgm:pt>
    <dgm:pt modelId="{BF1F9F8B-5C03-463A-BFF6-7D974EDE0E14}" type="sibTrans" cxnId="{A317A185-A31E-46BF-872F-A138C053EC07}">
      <dgm:prSet/>
      <dgm:spPr/>
      <dgm:t>
        <a:bodyPr/>
        <a:lstStyle/>
        <a:p>
          <a:endParaRPr lang="en-US"/>
        </a:p>
      </dgm:t>
    </dgm:pt>
    <dgm:pt modelId="{56DDB28C-BBB9-46B7-ACE6-A022478637BF}">
      <dgm:prSet/>
      <dgm:spPr/>
      <dgm:t>
        <a:bodyPr/>
        <a:lstStyle/>
        <a:p>
          <a:r>
            <a:rPr lang="en-US"/>
            <a:t>Dimensionality Reduction</a:t>
          </a:r>
        </a:p>
      </dgm:t>
    </dgm:pt>
    <dgm:pt modelId="{9D7044B2-220B-4F81-9E4C-5487E7E7F013}" type="parTrans" cxnId="{DBD63D11-ACB7-4D0A-A114-66439CDA2328}">
      <dgm:prSet/>
      <dgm:spPr/>
      <dgm:t>
        <a:bodyPr/>
        <a:lstStyle/>
        <a:p>
          <a:endParaRPr lang="en-US"/>
        </a:p>
      </dgm:t>
    </dgm:pt>
    <dgm:pt modelId="{FC58E418-E7AD-4783-9867-9486F82914F8}" type="sibTrans" cxnId="{DBD63D11-ACB7-4D0A-A114-66439CDA2328}">
      <dgm:prSet/>
      <dgm:spPr/>
      <dgm:t>
        <a:bodyPr/>
        <a:lstStyle/>
        <a:p>
          <a:endParaRPr lang="en-US"/>
        </a:p>
      </dgm:t>
    </dgm:pt>
    <dgm:pt modelId="{BEA04B2C-470B-4AA9-95A9-AD1D2E658167}">
      <dgm:prSet/>
      <dgm:spPr/>
      <dgm:t>
        <a:bodyPr/>
        <a:lstStyle/>
        <a:p>
          <a:r>
            <a:rPr lang="en-US"/>
            <a:t>Clustering Techniques</a:t>
          </a:r>
        </a:p>
      </dgm:t>
    </dgm:pt>
    <dgm:pt modelId="{39E7AB39-8493-4944-81E0-A27C421E2FCF}" type="parTrans" cxnId="{24319087-F762-40EC-974E-62464FD734EF}">
      <dgm:prSet/>
      <dgm:spPr/>
      <dgm:t>
        <a:bodyPr/>
        <a:lstStyle/>
        <a:p>
          <a:endParaRPr lang="en-US"/>
        </a:p>
      </dgm:t>
    </dgm:pt>
    <dgm:pt modelId="{D7F1AFE0-55F9-43A8-B808-847E2F656906}" type="sibTrans" cxnId="{24319087-F762-40EC-974E-62464FD734EF}">
      <dgm:prSet/>
      <dgm:spPr/>
      <dgm:t>
        <a:bodyPr/>
        <a:lstStyle/>
        <a:p>
          <a:endParaRPr lang="en-US"/>
        </a:p>
      </dgm:t>
    </dgm:pt>
    <dgm:pt modelId="{4E10690F-8302-42F8-B945-94FEC0146684}">
      <dgm:prSet/>
      <dgm:spPr/>
      <dgm:t>
        <a:bodyPr/>
        <a:lstStyle/>
        <a:p>
          <a:r>
            <a:rPr lang="en-US" dirty="0"/>
            <a:t>Summarization</a:t>
          </a:r>
        </a:p>
      </dgm:t>
    </dgm:pt>
    <dgm:pt modelId="{5C9B6501-2A4D-43DA-AD56-BF914BC6BB85}" type="parTrans" cxnId="{F14C9CB8-4CCB-4F93-8778-6F3F6B98178F}">
      <dgm:prSet/>
      <dgm:spPr/>
      <dgm:t>
        <a:bodyPr/>
        <a:lstStyle/>
        <a:p>
          <a:endParaRPr lang="en-US"/>
        </a:p>
      </dgm:t>
    </dgm:pt>
    <dgm:pt modelId="{B900C7D2-CD90-44BA-8B98-56DD99F9BD7D}" type="sibTrans" cxnId="{F14C9CB8-4CCB-4F93-8778-6F3F6B98178F}">
      <dgm:prSet/>
      <dgm:spPr/>
      <dgm:t>
        <a:bodyPr/>
        <a:lstStyle/>
        <a:p>
          <a:endParaRPr lang="en-US"/>
        </a:p>
      </dgm:t>
    </dgm:pt>
    <dgm:pt modelId="{85C7FAD2-9680-404D-A0A1-3626E2736D45}">
      <dgm:prSet/>
      <dgm:spPr/>
      <dgm:t>
        <a:bodyPr/>
        <a:lstStyle/>
        <a:p>
          <a:r>
            <a:rPr lang="en-US"/>
            <a:t>Conclusion</a:t>
          </a:r>
        </a:p>
      </dgm:t>
    </dgm:pt>
    <dgm:pt modelId="{2462E094-D987-42A4-A48E-3DC8F287A88B}" type="parTrans" cxnId="{1948B867-A73D-4BD5-8F92-1583C530A06F}">
      <dgm:prSet/>
      <dgm:spPr/>
      <dgm:t>
        <a:bodyPr/>
        <a:lstStyle/>
        <a:p>
          <a:endParaRPr lang="en-US"/>
        </a:p>
      </dgm:t>
    </dgm:pt>
    <dgm:pt modelId="{150E7C4F-05C3-4CCA-B91E-04479A76D1EC}" type="sibTrans" cxnId="{1948B867-A73D-4BD5-8F92-1583C530A06F}">
      <dgm:prSet/>
      <dgm:spPr/>
      <dgm:t>
        <a:bodyPr/>
        <a:lstStyle/>
        <a:p>
          <a:endParaRPr lang="en-US"/>
        </a:p>
      </dgm:t>
    </dgm:pt>
    <dgm:pt modelId="{746757D8-0939-7848-94C3-945FF2BD411E}">
      <dgm:prSet/>
      <dgm:spPr/>
      <dgm:t>
        <a:bodyPr/>
        <a:lstStyle/>
        <a:p>
          <a:r>
            <a:rPr lang="en-US"/>
            <a:t>Feature Extraction</a:t>
          </a:r>
        </a:p>
      </dgm:t>
    </dgm:pt>
    <dgm:pt modelId="{AA89E9C2-36D2-304D-BE7E-125403CC1584}" type="parTrans" cxnId="{A58465D2-0058-954C-B3DE-73B7307E743A}">
      <dgm:prSet/>
      <dgm:spPr/>
      <dgm:t>
        <a:bodyPr/>
        <a:lstStyle/>
        <a:p>
          <a:endParaRPr lang="en-GB"/>
        </a:p>
      </dgm:t>
    </dgm:pt>
    <dgm:pt modelId="{BD97BA98-C0EA-4042-88D5-C6D018F6E98E}" type="sibTrans" cxnId="{A58465D2-0058-954C-B3DE-73B7307E743A}">
      <dgm:prSet/>
      <dgm:spPr/>
      <dgm:t>
        <a:bodyPr/>
        <a:lstStyle/>
        <a:p>
          <a:endParaRPr lang="en-GB"/>
        </a:p>
      </dgm:t>
    </dgm:pt>
    <dgm:pt modelId="{58BE0C7D-C285-7E46-9C10-778BC49330BC}">
      <dgm:prSet/>
      <dgm:spPr/>
      <dgm:t>
        <a:bodyPr/>
        <a:lstStyle/>
        <a:p>
          <a:r>
            <a:rPr lang="en-GB"/>
            <a:t>Clustering Pipeline</a:t>
          </a:r>
        </a:p>
      </dgm:t>
    </dgm:pt>
    <dgm:pt modelId="{0EF53279-A8FE-284F-A41A-A51ACDACBDEF}" type="parTrans" cxnId="{BEE090AD-2DA6-524F-84D4-DEA44C109BB3}">
      <dgm:prSet/>
      <dgm:spPr/>
      <dgm:t>
        <a:bodyPr/>
        <a:lstStyle/>
        <a:p>
          <a:endParaRPr lang="en-GB"/>
        </a:p>
      </dgm:t>
    </dgm:pt>
    <dgm:pt modelId="{208B64B9-626D-284C-8C29-9096A0096309}" type="sibTrans" cxnId="{BEE090AD-2DA6-524F-84D4-DEA44C109BB3}">
      <dgm:prSet/>
      <dgm:spPr/>
      <dgm:t>
        <a:bodyPr/>
        <a:lstStyle/>
        <a:p>
          <a:endParaRPr lang="en-GB"/>
        </a:p>
      </dgm:t>
    </dgm:pt>
    <dgm:pt modelId="{4EAC7B00-4F5F-6440-A34C-B81367AE4D24}">
      <dgm:prSet/>
      <dgm:spPr/>
      <dgm:t>
        <a:bodyPr/>
        <a:lstStyle/>
        <a:p>
          <a:r>
            <a:rPr lang="en-GB" dirty="0"/>
            <a:t>Power BI Dashboard</a:t>
          </a:r>
        </a:p>
      </dgm:t>
    </dgm:pt>
    <dgm:pt modelId="{B9ADB988-ECF8-9349-AEA3-467FF5AFF365}" type="parTrans" cxnId="{F24A825D-7469-A24E-B6A7-0079A8FE8C4E}">
      <dgm:prSet/>
      <dgm:spPr/>
      <dgm:t>
        <a:bodyPr/>
        <a:lstStyle/>
        <a:p>
          <a:endParaRPr lang="en-GB"/>
        </a:p>
      </dgm:t>
    </dgm:pt>
    <dgm:pt modelId="{1DC092AD-051C-EC48-961C-FCD858641B9D}" type="sibTrans" cxnId="{F24A825D-7469-A24E-B6A7-0079A8FE8C4E}">
      <dgm:prSet/>
      <dgm:spPr/>
      <dgm:t>
        <a:bodyPr/>
        <a:lstStyle/>
        <a:p>
          <a:endParaRPr lang="en-GB"/>
        </a:p>
      </dgm:t>
    </dgm:pt>
    <dgm:pt modelId="{00996A42-6869-294E-AED1-3CF4DC7FBA58}" type="pres">
      <dgm:prSet presAssocID="{819B28A1-50B9-4EF2-A40E-3ADBDF4BB5ED}" presName="linear" presStyleCnt="0">
        <dgm:presLayoutVars>
          <dgm:animLvl val="lvl"/>
          <dgm:resizeHandles val="exact"/>
        </dgm:presLayoutVars>
      </dgm:prSet>
      <dgm:spPr/>
    </dgm:pt>
    <dgm:pt modelId="{7F38EE1F-69BF-A14A-8E3E-2073B4230187}" type="pres">
      <dgm:prSet presAssocID="{6A4D934A-F3D6-40D7-8B5B-04F7BC06A83B}" presName="parentText" presStyleLbl="node1" presStyleIdx="0" presStyleCnt="10">
        <dgm:presLayoutVars>
          <dgm:chMax val="0"/>
          <dgm:bulletEnabled val="1"/>
        </dgm:presLayoutVars>
      </dgm:prSet>
      <dgm:spPr/>
    </dgm:pt>
    <dgm:pt modelId="{C5EE0522-8584-F641-859F-348357622C81}" type="pres">
      <dgm:prSet presAssocID="{0E0DBBD3-9EAA-48C4-B8E6-FF2E818C6761}" presName="spacer" presStyleCnt="0"/>
      <dgm:spPr/>
    </dgm:pt>
    <dgm:pt modelId="{256260E9-F84F-C246-99DC-930423E11573}" type="pres">
      <dgm:prSet presAssocID="{D1DFCEB3-20A5-47E2-8720-7A3374AD2B94}" presName="parentText" presStyleLbl="node1" presStyleIdx="1" presStyleCnt="10">
        <dgm:presLayoutVars>
          <dgm:chMax val="0"/>
          <dgm:bulletEnabled val="1"/>
        </dgm:presLayoutVars>
      </dgm:prSet>
      <dgm:spPr/>
    </dgm:pt>
    <dgm:pt modelId="{5B59A80D-EA0D-AA41-9A50-435043933CA0}" type="pres">
      <dgm:prSet presAssocID="{53774040-FF1B-45E1-924E-B8BACE1AB563}" presName="spacer" presStyleCnt="0"/>
      <dgm:spPr/>
    </dgm:pt>
    <dgm:pt modelId="{E2D88CE2-2284-1447-B53F-93C0F8D9C2DA}" type="pres">
      <dgm:prSet presAssocID="{58BE0C7D-C285-7E46-9C10-778BC49330BC}" presName="parentText" presStyleLbl="node1" presStyleIdx="2" presStyleCnt="10">
        <dgm:presLayoutVars>
          <dgm:chMax val="0"/>
          <dgm:bulletEnabled val="1"/>
        </dgm:presLayoutVars>
      </dgm:prSet>
      <dgm:spPr/>
    </dgm:pt>
    <dgm:pt modelId="{E326849A-E3E5-4A48-AB13-B19D076A59B7}" type="pres">
      <dgm:prSet presAssocID="{208B64B9-626D-284C-8C29-9096A0096309}" presName="spacer" presStyleCnt="0"/>
      <dgm:spPr/>
    </dgm:pt>
    <dgm:pt modelId="{942BF840-2DBF-0D4A-8AFC-321BD1C4B602}" type="pres">
      <dgm:prSet presAssocID="{62B8BFC5-13C6-4288-9BDE-C5E0F436BDAA}" presName="parentText" presStyleLbl="node1" presStyleIdx="3" presStyleCnt="10">
        <dgm:presLayoutVars>
          <dgm:chMax val="0"/>
          <dgm:bulletEnabled val="1"/>
        </dgm:presLayoutVars>
      </dgm:prSet>
      <dgm:spPr/>
    </dgm:pt>
    <dgm:pt modelId="{7BD88D6A-B7B7-0545-9BE5-50948DEC2E1E}" type="pres">
      <dgm:prSet presAssocID="{BF1F9F8B-5C03-463A-BFF6-7D974EDE0E14}" presName="spacer" presStyleCnt="0"/>
      <dgm:spPr/>
    </dgm:pt>
    <dgm:pt modelId="{48E260C3-C33C-364E-B81C-B7D75CBD7076}" type="pres">
      <dgm:prSet presAssocID="{746757D8-0939-7848-94C3-945FF2BD411E}" presName="parentText" presStyleLbl="node1" presStyleIdx="4" presStyleCnt="10">
        <dgm:presLayoutVars>
          <dgm:chMax val="0"/>
          <dgm:bulletEnabled val="1"/>
        </dgm:presLayoutVars>
      </dgm:prSet>
      <dgm:spPr/>
    </dgm:pt>
    <dgm:pt modelId="{7A559833-B118-EE4F-8767-19D92770B6E3}" type="pres">
      <dgm:prSet presAssocID="{BD97BA98-C0EA-4042-88D5-C6D018F6E98E}" presName="spacer" presStyleCnt="0"/>
      <dgm:spPr/>
    </dgm:pt>
    <dgm:pt modelId="{62E94905-526F-1647-9138-6D3A9C192A46}" type="pres">
      <dgm:prSet presAssocID="{56DDB28C-BBB9-46B7-ACE6-A022478637BF}" presName="parentText" presStyleLbl="node1" presStyleIdx="5" presStyleCnt="10">
        <dgm:presLayoutVars>
          <dgm:chMax val="0"/>
          <dgm:bulletEnabled val="1"/>
        </dgm:presLayoutVars>
      </dgm:prSet>
      <dgm:spPr/>
    </dgm:pt>
    <dgm:pt modelId="{895C992F-A8EB-2546-9CD1-EF0B5C27FE16}" type="pres">
      <dgm:prSet presAssocID="{FC58E418-E7AD-4783-9867-9486F82914F8}" presName="spacer" presStyleCnt="0"/>
      <dgm:spPr/>
    </dgm:pt>
    <dgm:pt modelId="{077726FA-FBE6-5E46-AF7E-BCA13943911E}" type="pres">
      <dgm:prSet presAssocID="{BEA04B2C-470B-4AA9-95A9-AD1D2E658167}" presName="parentText" presStyleLbl="node1" presStyleIdx="6" presStyleCnt="10">
        <dgm:presLayoutVars>
          <dgm:chMax val="0"/>
          <dgm:bulletEnabled val="1"/>
        </dgm:presLayoutVars>
      </dgm:prSet>
      <dgm:spPr/>
    </dgm:pt>
    <dgm:pt modelId="{4317B910-AA59-9C48-BABC-02EA292330CE}" type="pres">
      <dgm:prSet presAssocID="{D7F1AFE0-55F9-43A8-B808-847E2F656906}" presName="spacer" presStyleCnt="0"/>
      <dgm:spPr/>
    </dgm:pt>
    <dgm:pt modelId="{F33469A3-C0A7-024C-941F-27A3E917EF49}" type="pres">
      <dgm:prSet presAssocID="{4E10690F-8302-42F8-B945-94FEC0146684}" presName="parentText" presStyleLbl="node1" presStyleIdx="7" presStyleCnt="10">
        <dgm:presLayoutVars>
          <dgm:chMax val="0"/>
          <dgm:bulletEnabled val="1"/>
        </dgm:presLayoutVars>
      </dgm:prSet>
      <dgm:spPr/>
    </dgm:pt>
    <dgm:pt modelId="{0AF754C8-8F14-FC4F-A7C4-625FBDD48B9E}" type="pres">
      <dgm:prSet presAssocID="{B900C7D2-CD90-44BA-8B98-56DD99F9BD7D}" presName="spacer" presStyleCnt="0"/>
      <dgm:spPr/>
    </dgm:pt>
    <dgm:pt modelId="{BA5D5231-0A11-B74E-9658-BC4800CE5E42}" type="pres">
      <dgm:prSet presAssocID="{4EAC7B00-4F5F-6440-A34C-B81367AE4D24}" presName="parentText" presStyleLbl="node1" presStyleIdx="8" presStyleCnt="10">
        <dgm:presLayoutVars>
          <dgm:chMax val="0"/>
          <dgm:bulletEnabled val="1"/>
        </dgm:presLayoutVars>
      </dgm:prSet>
      <dgm:spPr/>
    </dgm:pt>
    <dgm:pt modelId="{5F98A27D-D2E9-FA4A-9207-31C4B039965E}" type="pres">
      <dgm:prSet presAssocID="{1DC092AD-051C-EC48-961C-FCD858641B9D}" presName="spacer" presStyleCnt="0"/>
      <dgm:spPr/>
    </dgm:pt>
    <dgm:pt modelId="{D21E7579-92E6-FF4C-91D4-DEC05E2EB321}" type="pres">
      <dgm:prSet presAssocID="{85C7FAD2-9680-404D-A0A1-3626E2736D45}" presName="parentText" presStyleLbl="node1" presStyleIdx="9" presStyleCnt="10">
        <dgm:presLayoutVars>
          <dgm:chMax val="0"/>
          <dgm:bulletEnabled val="1"/>
        </dgm:presLayoutVars>
      </dgm:prSet>
      <dgm:spPr/>
    </dgm:pt>
  </dgm:ptLst>
  <dgm:cxnLst>
    <dgm:cxn modelId="{1E305C03-B786-DB48-BE2D-950F9568CDE1}" type="presOf" srcId="{BEA04B2C-470B-4AA9-95A9-AD1D2E658167}" destId="{077726FA-FBE6-5E46-AF7E-BCA13943911E}" srcOrd="0" destOrd="0" presId="urn:microsoft.com/office/officeart/2005/8/layout/vList2"/>
    <dgm:cxn modelId="{DBD63D11-ACB7-4D0A-A114-66439CDA2328}" srcId="{819B28A1-50B9-4EF2-A40E-3ADBDF4BB5ED}" destId="{56DDB28C-BBB9-46B7-ACE6-A022478637BF}" srcOrd="5" destOrd="0" parTransId="{9D7044B2-220B-4F81-9E4C-5487E7E7F013}" sibTransId="{FC58E418-E7AD-4783-9867-9486F82914F8}"/>
    <dgm:cxn modelId="{27726223-F1E7-E04B-8D44-1FE621BC8F0D}" type="presOf" srcId="{6A4D934A-F3D6-40D7-8B5B-04F7BC06A83B}" destId="{7F38EE1F-69BF-A14A-8E3E-2073B4230187}" srcOrd="0" destOrd="0" presId="urn:microsoft.com/office/officeart/2005/8/layout/vList2"/>
    <dgm:cxn modelId="{8AFFA83E-1582-574F-893E-E3438A778741}" type="presOf" srcId="{56DDB28C-BBB9-46B7-ACE6-A022478637BF}" destId="{62E94905-526F-1647-9138-6D3A9C192A46}" srcOrd="0" destOrd="0" presId="urn:microsoft.com/office/officeart/2005/8/layout/vList2"/>
    <dgm:cxn modelId="{1F513A50-8B72-BA45-BCA0-5BBF45727896}" type="presOf" srcId="{D1DFCEB3-20A5-47E2-8720-7A3374AD2B94}" destId="{256260E9-F84F-C246-99DC-930423E11573}" srcOrd="0" destOrd="0" presId="urn:microsoft.com/office/officeart/2005/8/layout/vList2"/>
    <dgm:cxn modelId="{F24A825D-7469-A24E-B6A7-0079A8FE8C4E}" srcId="{819B28A1-50B9-4EF2-A40E-3ADBDF4BB5ED}" destId="{4EAC7B00-4F5F-6440-A34C-B81367AE4D24}" srcOrd="8" destOrd="0" parTransId="{B9ADB988-ECF8-9349-AEA3-467FF5AFF365}" sibTransId="{1DC092AD-051C-EC48-961C-FCD858641B9D}"/>
    <dgm:cxn modelId="{0A68F263-E611-9C4C-BAC6-5087C844F876}" type="presOf" srcId="{85C7FAD2-9680-404D-A0A1-3626E2736D45}" destId="{D21E7579-92E6-FF4C-91D4-DEC05E2EB321}" srcOrd="0" destOrd="0" presId="urn:microsoft.com/office/officeart/2005/8/layout/vList2"/>
    <dgm:cxn modelId="{1948B867-A73D-4BD5-8F92-1583C530A06F}" srcId="{819B28A1-50B9-4EF2-A40E-3ADBDF4BB5ED}" destId="{85C7FAD2-9680-404D-A0A1-3626E2736D45}" srcOrd="9" destOrd="0" parTransId="{2462E094-D987-42A4-A48E-3DC8F287A88B}" sibTransId="{150E7C4F-05C3-4CCA-B91E-04479A76D1EC}"/>
    <dgm:cxn modelId="{5548E57A-9487-0B49-BD75-5A8707600C10}" type="presOf" srcId="{746757D8-0939-7848-94C3-945FF2BD411E}" destId="{48E260C3-C33C-364E-B81C-B7D75CBD7076}" srcOrd="0" destOrd="0" presId="urn:microsoft.com/office/officeart/2005/8/layout/vList2"/>
    <dgm:cxn modelId="{A317A185-A31E-46BF-872F-A138C053EC07}" srcId="{819B28A1-50B9-4EF2-A40E-3ADBDF4BB5ED}" destId="{62B8BFC5-13C6-4288-9BDE-C5E0F436BDAA}" srcOrd="3" destOrd="0" parTransId="{A8B86BE5-9740-4DB0-83B4-8A9F620B61CC}" sibTransId="{BF1F9F8B-5C03-463A-BFF6-7D974EDE0E14}"/>
    <dgm:cxn modelId="{F7F77C87-C066-3948-B00C-D30206FD36F7}" type="presOf" srcId="{62B8BFC5-13C6-4288-9BDE-C5E0F436BDAA}" destId="{942BF840-2DBF-0D4A-8AFC-321BD1C4B602}" srcOrd="0" destOrd="0" presId="urn:microsoft.com/office/officeart/2005/8/layout/vList2"/>
    <dgm:cxn modelId="{24319087-F762-40EC-974E-62464FD734EF}" srcId="{819B28A1-50B9-4EF2-A40E-3ADBDF4BB5ED}" destId="{BEA04B2C-470B-4AA9-95A9-AD1D2E658167}" srcOrd="6" destOrd="0" parTransId="{39E7AB39-8493-4944-81E0-A27C421E2FCF}" sibTransId="{D7F1AFE0-55F9-43A8-B808-847E2F656906}"/>
    <dgm:cxn modelId="{25C1B49C-9976-8C47-9341-1626B068A67F}" type="presOf" srcId="{819B28A1-50B9-4EF2-A40E-3ADBDF4BB5ED}" destId="{00996A42-6869-294E-AED1-3CF4DC7FBA58}" srcOrd="0" destOrd="0" presId="urn:microsoft.com/office/officeart/2005/8/layout/vList2"/>
    <dgm:cxn modelId="{BEE090AD-2DA6-524F-84D4-DEA44C109BB3}" srcId="{819B28A1-50B9-4EF2-A40E-3ADBDF4BB5ED}" destId="{58BE0C7D-C285-7E46-9C10-778BC49330BC}" srcOrd="2" destOrd="0" parTransId="{0EF53279-A8FE-284F-A41A-A51ACDACBDEF}" sibTransId="{208B64B9-626D-284C-8C29-9096A0096309}"/>
    <dgm:cxn modelId="{994C9EAF-19AF-4D8C-B608-58341B7C130A}" srcId="{819B28A1-50B9-4EF2-A40E-3ADBDF4BB5ED}" destId="{6A4D934A-F3D6-40D7-8B5B-04F7BC06A83B}" srcOrd="0" destOrd="0" parTransId="{A61D4A45-56C2-43AE-A006-0FEC780FE792}" sibTransId="{0E0DBBD3-9EAA-48C4-B8E6-FF2E818C6761}"/>
    <dgm:cxn modelId="{7B86BDAF-16FD-2547-81BC-8579C7D0E0E9}" type="presOf" srcId="{58BE0C7D-C285-7E46-9C10-778BC49330BC}" destId="{E2D88CE2-2284-1447-B53F-93C0F8D9C2DA}" srcOrd="0" destOrd="0" presId="urn:microsoft.com/office/officeart/2005/8/layout/vList2"/>
    <dgm:cxn modelId="{F14C9CB8-4CCB-4F93-8778-6F3F6B98178F}" srcId="{819B28A1-50B9-4EF2-A40E-3ADBDF4BB5ED}" destId="{4E10690F-8302-42F8-B945-94FEC0146684}" srcOrd="7" destOrd="0" parTransId="{5C9B6501-2A4D-43DA-AD56-BF914BC6BB85}" sibTransId="{B900C7D2-CD90-44BA-8B98-56DD99F9BD7D}"/>
    <dgm:cxn modelId="{7E48C6C4-0A9C-5845-B28D-690FEF83E9B4}" type="presOf" srcId="{4E10690F-8302-42F8-B945-94FEC0146684}" destId="{F33469A3-C0A7-024C-941F-27A3E917EF49}" srcOrd="0" destOrd="0" presId="urn:microsoft.com/office/officeart/2005/8/layout/vList2"/>
    <dgm:cxn modelId="{AF950FCA-6780-0440-A978-B32E09E0AED0}" type="presOf" srcId="{4EAC7B00-4F5F-6440-A34C-B81367AE4D24}" destId="{BA5D5231-0A11-B74E-9658-BC4800CE5E42}" srcOrd="0" destOrd="0" presId="urn:microsoft.com/office/officeart/2005/8/layout/vList2"/>
    <dgm:cxn modelId="{A58465D2-0058-954C-B3DE-73B7307E743A}" srcId="{819B28A1-50B9-4EF2-A40E-3ADBDF4BB5ED}" destId="{746757D8-0939-7848-94C3-945FF2BD411E}" srcOrd="4" destOrd="0" parTransId="{AA89E9C2-36D2-304D-BE7E-125403CC1584}" sibTransId="{BD97BA98-C0EA-4042-88D5-C6D018F6E98E}"/>
    <dgm:cxn modelId="{C5AA76F8-DECA-4245-8C2C-E4EC18516A05}" srcId="{819B28A1-50B9-4EF2-A40E-3ADBDF4BB5ED}" destId="{D1DFCEB3-20A5-47E2-8720-7A3374AD2B94}" srcOrd="1" destOrd="0" parTransId="{1168B703-4E4B-4803-8570-9FB0BD4596E8}" sibTransId="{53774040-FF1B-45E1-924E-B8BACE1AB563}"/>
    <dgm:cxn modelId="{BBD6DB9F-BB83-4048-AC77-E3E437548B0A}" type="presParOf" srcId="{00996A42-6869-294E-AED1-3CF4DC7FBA58}" destId="{7F38EE1F-69BF-A14A-8E3E-2073B4230187}" srcOrd="0" destOrd="0" presId="urn:microsoft.com/office/officeart/2005/8/layout/vList2"/>
    <dgm:cxn modelId="{B191899D-C511-D441-933C-7AEA7FC39696}" type="presParOf" srcId="{00996A42-6869-294E-AED1-3CF4DC7FBA58}" destId="{C5EE0522-8584-F641-859F-348357622C81}" srcOrd="1" destOrd="0" presId="urn:microsoft.com/office/officeart/2005/8/layout/vList2"/>
    <dgm:cxn modelId="{D01CBF9E-1D92-D44C-BBAB-7DBBE8CB8275}" type="presParOf" srcId="{00996A42-6869-294E-AED1-3CF4DC7FBA58}" destId="{256260E9-F84F-C246-99DC-930423E11573}" srcOrd="2" destOrd="0" presId="urn:microsoft.com/office/officeart/2005/8/layout/vList2"/>
    <dgm:cxn modelId="{053A90E7-7407-CD42-8425-535CD5622918}" type="presParOf" srcId="{00996A42-6869-294E-AED1-3CF4DC7FBA58}" destId="{5B59A80D-EA0D-AA41-9A50-435043933CA0}" srcOrd="3" destOrd="0" presId="urn:microsoft.com/office/officeart/2005/8/layout/vList2"/>
    <dgm:cxn modelId="{C8E0C394-CC55-534F-90EE-AD4E3984DAFF}" type="presParOf" srcId="{00996A42-6869-294E-AED1-3CF4DC7FBA58}" destId="{E2D88CE2-2284-1447-B53F-93C0F8D9C2DA}" srcOrd="4" destOrd="0" presId="urn:microsoft.com/office/officeart/2005/8/layout/vList2"/>
    <dgm:cxn modelId="{F4C82F64-0224-F843-9623-1885647A5764}" type="presParOf" srcId="{00996A42-6869-294E-AED1-3CF4DC7FBA58}" destId="{E326849A-E3E5-4A48-AB13-B19D076A59B7}" srcOrd="5" destOrd="0" presId="urn:microsoft.com/office/officeart/2005/8/layout/vList2"/>
    <dgm:cxn modelId="{6C25C047-1C4B-EE4B-8DE7-59E0C157366A}" type="presParOf" srcId="{00996A42-6869-294E-AED1-3CF4DC7FBA58}" destId="{942BF840-2DBF-0D4A-8AFC-321BD1C4B602}" srcOrd="6" destOrd="0" presId="urn:microsoft.com/office/officeart/2005/8/layout/vList2"/>
    <dgm:cxn modelId="{632E7B62-19F7-064B-B259-A4CBCB37323D}" type="presParOf" srcId="{00996A42-6869-294E-AED1-3CF4DC7FBA58}" destId="{7BD88D6A-B7B7-0545-9BE5-50948DEC2E1E}" srcOrd="7" destOrd="0" presId="urn:microsoft.com/office/officeart/2005/8/layout/vList2"/>
    <dgm:cxn modelId="{0B384090-C0C2-5349-8C39-D4504D7E6A59}" type="presParOf" srcId="{00996A42-6869-294E-AED1-3CF4DC7FBA58}" destId="{48E260C3-C33C-364E-B81C-B7D75CBD7076}" srcOrd="8" destOrd="0" presId="urn:microsoft.com/office/officeart/2005/8/layout/vList2"/>
    <dgm:cxn modelId="{258EB4C0-EAA9-D74C-90CC-578656E66F1F}" type="presParOf" srcId="{00996A42-6869-294E-AED1-3CF4DC7FBA58}" destId="{7A559833-B118-EE4F-8767-19D92770B6E3}" srcOrd="9" destOrd="0" presId="urn:microsoft.com/office/officeart/2005/8/layout/vList2"/>
    <dgm:cxn modelId="{FBD45916-6770-B346-AEF0-E5F5B6A6A0C5}" type="presParOf" srcId="{00996A42-6869-294E-AED1-3CF4DC7FBA58}" destId="{62E94905-526F-1647-9138-6D3A9C192A46}" srcOrd="10" destOrd="0" presId="urn:microsoft.com/office/officeart/2005/8/layout/vList2"/>
    <dgm:cxn modelId="{E0FA32A0-EAD3-E140-872E-6F3A1A2E960F}" type="presParOf" srcId="{00996A42-6869-294E-AED1-3CF4DC7FBA58}" destId="{895C992F-A8EB-2546-9CD1-EF0B5C27FE16}" srcOrd="11" destOrd="0" presId="urn:microsoft.com/office/officeart/2005/8/layout/vList2"/>
    <dgm:cxn modelId="{0D815F36-2705-0041-9D42-D8637F203B04}" type="presParOf" srcId="{00996A42-6869-294E-AED1-3CF4DC7FBA58}" destId="{077726FA-FBE6-5E46-AF7E-BCA13943911E}" srcOrd="12" destOrd="0" presId="urn:microsoft.com/office/officeart/2005/8/layout/vList2"/>
    <dgm:cxn modelId="{9D247867-A244-5842-BB79-C59BA031463A}" type="presParOf" srcId="{00996A42-6869-294E-AED1-3CF4DC7FBA58}" destId="{4317B910-AA59-9C48-BABC-02EA292330CE}" srcOrd="13" destOrd="0" presId="urn:microsoft.com/office/officeart/2005/8/layout/vList2"/>
    <dgm:cxn modelId="{C8945F87-C299-484E-BC9D-4AE7C81B59B0}" type="presParOf" srcId="{00996A42-6869-294E-AED1-3CF4DC7FBA58}" destId="{F33469A3-C0A7-024C-941F-27A3E917EF49}" srcOrd="14" destOrd="0" presId="urn:microsoft.com/office/officeart/2005/8/layout/vList2"/>
    <dgm:cxn modelId="{E4019BB6-5318-C046-9018-5EE542363D2F}" type="presParOf" srcId="{00996A42-6869-294E-AED1-3CF4DC7FBA58}" destId="{0AF754C8-8F14-FC4F-A7C4-625FBDD48B9E}" srcOrd="15" destOrd="0" presId="urn:microsoft.com/office/officeart/2005/8/layout/vList2"/>
    <dgm:cxn modelId="{0E84163D-9F29-754E-A4F0-5D1590BB5A0E}" type="presParOf" srcId="{00996A42-6869-294E-AED1-3CF4DC7FBA58}" destId="{BA5D5231-0A11-B74E-9658-BC4800CE5E42}" srcOrd="16" destOrd="0" presId="urn:microsoft.com/office/officeart/2005/8/layout/vList2"/>
    <dgm:cxn modelId="{D6BACE60-3E51-E249-8FBA-299CA984925C}" type="presParOf" srcId="{00996A42-6869-294E-AED1-3CF4DC7FBA58}" destId="{5F98A27D-D2E9-FA4A-9207-31C4B039965E}" srcOrd="17" destOrd="0" presId="urn:microsoft.com/office/officeart/2005/8/layout/vList2"/>
    <dgm:cxn modelId="{05C3A549-A10B-8046-B623-3612A47A450B}" type="presParOf" srcId="{00996A42-6869-294E-AED1-3CF4DC7FBA58}" destId="{D21E7579-92E6-FF4C-91D4-DEC05E2EB321}" srcOrd="1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C64FBE-6BA2-714A-960C-4E0E87DEF6FE}" type="doc">
      <dgm:prSet loTypeId="urn:microsoft.com/office/officeart/2005/8/layout/process1" loCatId="" qsTypeId="urn:microsoft.com/office/officeart/2005/8/quickstyle/simple1" qsCatId="simple" csTypeId="urn:microsoft.com/office/officeart/2005/8/colors/accent1_2" csCatId="accent1" phldr="1"/>
      <dgm:spPr/>
    </dgm:pt>
    <dgm:pt modelId="{8F3FF638-5C84-6C41-8F92-1F4C5A4EFAD9}">
      <dgm:prSet phldrT="[Text]"/>
      <dgm:spPr>
        <a:noFill/>
        <a:ln>
          <a:solidFill>
            <a:schemeClr val="tx1"/>
          </a:solidFill>
        </a:ln>
      </dgm:spPr>
      <dgm:t>
        <a:bodyPr/>
        <a:lstStyle/>
        <a:p>
          <a:r>
            <a:rPr lang="en-GB" dirty="0">
              <a:solidFill>
                <a:srgbClr val="0070C0"/>
              </a:solidFill>
            </a:rPr>
            <a:t>Text Processing</a:t>
          </a:r>
        </a:p>
      </dgm:t>
    </dgm:pt>
    <dgm:pt modelId="{2550637A-CB8E-0C46-B79D-4B6DEDAF8B3F}" type="parTrans" cxnId="{03DB25DC-68D7-E14B-892A-3C6113886456}">
      <dgm:prSet/>
      <dgm:spPr/>
      <dgm:t>
        <a:bodyPr/>
        <a:lstStyle/>
        <a:p>
          <a:endParaRPr lang="en-GB"/>
        </a:p>
      </dgm:t>
    </dgm:pt>
    <dgm:pt modelId="{81C8F604-98E6-4343-A67B-3127E8982C70}" type="sibTrans" cxnId="{03DB25DC-68D7-E14B-892A-3C6113886456}">
      <dgm:prSet/>
      <dgm:spPr>
        <a:solidFill>
          <a:schemeClr val="tx1"/>
        </a:solidFill>
        <a:ln>
          <a:solidFill>
            <a:schemeClr val="tx1"/>
          </a:solidFill>
        </a:ln>
      </dgm:spPr>
      <dgm:t>
        <a:bodyPr/>
        <a:lstStyle/>
        <a:p>
          <a:endParaRPr lang="en-GB"/>
        </a:p>
      </dgm:t>
    </dgm:pt>
    <dgm:pt modelId="{EC5D4C3A-9D05-6D46-80A4-77282BCEEC40}">
      <dgm:prSet phldrT="[Text]"/>
      <dgm:spPr>
        <a:noFill/>
        <a:ln>
          <a:solidFill>
            <a:schemeClr val="tx1"/>
          </a:solidFill>
        </a:ln>
      </dgm:spPr>
      <dgm:t>
        <a:bodyPr/>
        <a:lstStyle/>
        <a:p>
          <a:r>
            <a:rPr lang="en-GB" dirty="0">
              <a:solidFill>
                <a:srgbClr val="0070C0"/>
              </a:solidFill>
            </a:rPr>
            <a:t>Embeddings</a:t>
          </a:r>
        </a:p>
      </dgm:t>
    </dgm:pt>
    <dgm:pt modelId="{DA3E08A8-BA70-3A49-BB6E-1D680EBE1C67}" type="parTrans" cxnId="{77C9BA30-5859-6D44-8C03-98BD18A53623}">
      <dgm:prSet/>
      <dgm:spPr/>
      <dgm:t>
        <a:bodyPr/>
        <a:lstStyle/>
        <a:p>
          <a:endParaRPr lang="en-GB"/>
        </a:p>
      </dgm:t>
    </dgm:pt>
    <dgm:pt modelId="{DA0E04C3-F42F-1D4E-85CB-1167FBF3A7A1}" type="sibTrans" cxnId="{77C9BA30-5859-6D44-8C03-98BD18A53623}">
      <dgm:prSet/>
      <dgm:spPr>
        <a:solidFill>
          <a:schemeClr val="tx1"/>
        </a:solidFill>
        <a:ln>
          <a:solidFill>
            <a:schemeClr val="tx1"/>
          </a:solidFill>
        </a:ln>
      </dgm:spPr>
      <dgm:t>
        <a:bodyPr/>
        <a:lstStyle/>
        <a:p>
          <a:endParaRPr lang="en-GB"/>
        </a:p>
      </dgm:t>
    </dgm:pt>
    <dgm:pt modelId="{944EDA25-6C84-144E-9E2B-DD0A437670E7}">
      <dgm:prSet phldrT="[Text]"/>
      <dgm:spPr>
        <a:noFill/>
        <a:ln>
          <a:solidFill>
            <a:schemeClr val="tx1"/>
          </a:solidFill>
        </a:ln>
      </dgm:spPr>
      <dgm:t>
        <a:bodyPr/>
        <a:lstStyle/>
        <a:p>
          <a:r>
            <a:rPr lang="en-GB" dirty="0">
              <a:solidFill>
                <a:srgbClr val="0070C0"/>
              </a:solidFill>
            </a:rPr>
            <a:t>Dimensionality Reduction</a:t>
          </a:r>
        </a:p>
      </dgm:t>
    </dgm:pt>
    <dgm:pt modelId="{56950C20-BBF6-0743-A48F-4631300B3025}" type="parTrans" cxnId="{45520CB1-EFAB-AA43-9893-396C8907791C}">
      <dgm:prSet/>
      <dgm:spPr/>
      <dgm:t>
        <a:bodyPr/>
        <a:lstStyle/>
        <a:p>
          <a:endParaRPr lang="en-GB"/>
        </a:p>
      </dgm:t>
    </dgm:pt>
    <dgm:pt modelId="{54BFDD57-718A-9C4A-898B-13F91518504A}" type="sibTrans" cxnId="{45520CB1-EFAB-AA43-9893-396C8907791C}">
      <dgm:prSet/>
      <dgm:spPr>
        <a:solidFill>
          <a:schemeClr val="tx1"/>
        </a:solidFill>
        <a:ln>
          <a:solidFill>
            <a:schemeClr val="tx1"/>
          </a:solidFill>
        </a:ln>
      </dgm:spPr>
      <dgm:t>
        <a:bodyPr/>
        <a:lstStyle/>
        <a:p>
          <a:endParaRPr lang="en-GB"/>
        </a:p>
      </dgm:t>
    </dgm:pt>
    <dgm:pt modelId="{41FC7CB6-76DD-A34A-8A62-168B1DB88837}">
      <dgm:prSet phldrT="[Text]"/>
      <dgm:spPr>
        <a:noFill/>
        <a:ln>
          <a:solidFill>
            <a:schemeClr val="tx1"/>
          </a:solidFill>
        </a:ln>
      </dgm:spPr>
      <dgm:t>
        <a:bodyPr/>
        <a:lstStyle/>
        <a:p>
          <a:r>
            <a:rPr lang="en-GB" dirty="0">
              <a:solidFill>
                <a:srgbClr val="0070C0"/>
              </a:solidFill>
            </a:rPr>
            <a:t>Clustering</a:t>
          </a:r>
        </a:p>
      </dgm:t>
    </dgm:pt>
    <dgm:pt modelId="{1D19070F-6591-594A-BE8A-E34FF0336651}" type="parTrans" cxnId="{DA4E76EB-6466-1640-A6DD-35365993654B}">
      <dgm:prSet/>
      <dgm:spPr/>
      <dgm:t>
        <a:bodyPr/>
        <a:lstStyle/>
        <a:p>
          <a:endParaRPr lang="en-GB"/>
        </a:p>
      </dgm:t>
    </dgm:pt>
    <dgm:pt modelId="{90BC8AD2-C8B8-B342-A85D-F52F1A420EC5}" type="sibTrans" cxnId="{DA4E76EB-6466-1640-A6DD-35365993654B}">
      <dgm:prSet/>
      <dgm:spPr>
        <a:solidFill>
          <a:schemeClr val="tx1"/>
        </a:solidFill>
        <a:ln>
          <a:solidFill>
            <a:schemeClr val="tx1"/>
          </a:solidFill>
        </a:ln>
      </dgm:spPr>
      <dgm:t>
        <a:bodyPr/>
        <a:lstStyle/>
        <a:p>
          <a:endParaRPr lang="en-GB"/>
        </a:p>
      </dgm:t>
    </dgm:pt>
    <dgm:pt modelId="{4BFDB512-B4D1-F54E-8A1C-56A2CEBE1BCA}">
      <dgm:prSet phldrT="[Text]"/>
      <dgm:spPr>
        <a:noFill/>
        <a:ln>
          <a:solidFill>
            <a:schemeClr val="tx1"/>
          </a:solidFill>
        </a:ln>
      </dgm:spPr>
      <dgm:t>
        <a:bodyPr/>
        <a:lstStyle/>
        <a:p>
          <a:r>
            <a:rPr lang="en-GB" dirty="0">
              <a:solidFill>
                <a:srgbClr val="0070C0"/>
              </a:solidFill>
            </a:rPr>
            <a:t>Summarizations</a:t>
          </a:r>
        </a:p>
      </dgm:t>
    </dgm:pt>
    <dgm:pt modelId="{63F1DB4B-27A6-F04A-B94D-6593889ED99F}" type="parTrans" cxnId="{703876A3-CC98-6549-BEB4-7D5CB70CEFF4}">
      <dgm:prSet/>
      <dgm:spPr/>
      <dgm:t>
        <a:bodyPr/>
        <a:lstStyle/>
        <a:p>
          <a:endParaRPr lang="en-GB"/>
        </a:p>
      </dgm:t>
    </dgm:pt>
    <dgm:pt modelId="{F1C36D20-43A7-FF44-802B-017A5009324B}" type="sibTrans" cxnId="{703876A3-CC98-6549-BEB4-7D5CB70CEFF4}">
      <dgm:prSet/>
      <dgm:spPr>
        <a:solidFill>
          <a:schemeClr val="tx1"/>
        </a:solidFill>
        <a:ln>
          <a:solidFill>
            <a:schemeClr val="tx1"/>
          </a:solidFill>
        </a:ln>
      </dgm:spPr>
      <dgm:t>
        <a:bodyPr/>
        <a:lstStyle/>
        <a:p>
          <a:endParaRPr lang="en-GB"/>
        </a:p>
      </dgm:t>
    </dgm:pt>
    <dgm:pt modelId="{40354CF2-0187-A041-9EAF-8F5EEA86B9F6}">
      <dgm:prSet phldrT="[Text]"/>
      <dgm:spPr>
        <a:noFill/>
        <a:ln>
          <a:solidFill>
            <a:schemeClr val="tx1"/>
          </a:solidFill>
        </a:ln>
      </dgm:spPr>
      <dgm:t>
        <a:bodyPr/>
        <a:lstStyle/>
        <a:p>
          <a:endParaRPr lang="en-GB" dirty="0">
            <a:solidFill>
              <a:srgbClr val="0070C0"/>
            </a:solidFill>
          </a:endParaRPr>
        </a:p>
      </dgm:t>
    </dgm:pt>
    <dgm:pt modelId="{18917B8E-8B53-A443-B24E-0CB33B2AC533}" type="parTrans" cxnId="{7F3FF5D6-CE7D-7B4D-838E-A31356F04301}">
      <dgm:prSet/>
      <dgm:spPr/>
      <dgm:t>
        <a:bodyPr/>
        <a:lstStyle/>
        <a:p>
          <a:endParaRPr lang="en-GB"/>
        </a:p>
      </dgm:t>
    </dgm:pt>
    <dgm:pt modelId="{091A873F-46F7-944A-9DBA-21127364EB8B}" type="sibTrans" cxnId="{7F3FF5D6-CE7D-7B4D-838E-A31356F04301}">
      <dgm:prSet/>
      <dgm:spPr/>
      <dgm:t>
        <a:bodyPr/>
        <a:lstStyle/>
        <a:p>
          <a:endParaRPr lang="en-GB"/>
        </a:p>
      </dgm:t>
    </dgm:pt>
    <dgm:pt modelId="{825C288F-5460-C343-B421-6541AA9EB8F1}" type="pres">
      <dgm:prSet presAssocID="{E0C64FBE-6BA2-714A-960C-4E0E87DEF6FE}" presName="Name0" presStyleCnt="0">
        <dgm:presLayoutVars>
          <dgm:dir/>
          <dgm:resizeHandles val="exact"/>
        </dgm:presLayoutVars>
      </dgm:prSet>
      <dgm:spPr/>
    </dgm:pt>
    <dgm:pt modelId="{DF39B664-F00B-E643-8373-B86B48318B1C}" type="pres">
      <dgm:prSet presAssocID="{8F3FF638-5C84-6C41-8F92-1F4C5A4EFAD9}" presName="node" presStyleLbl="node1" presStyleIdx="0" presStyleCnt="6">
        <dgm:presLayoutVars>
          <dgm:bulletEnabled val="1"/>
        </dgm:presLayoutVars>
      </dgm:prSet>
      <dgm:spPr/>
    </dgm:pt>
    <dgm:pt modelId="{AFD12BA0-34FF-C747-80CC-6C27AFE55E18}" type="pres">
      <dgm:prSet presAssocID="{81C8F604-98E6-4343-A67B-3127E8982C70}" presName="sibTrans" presStyleLbl="sibTrans2D1" presStyleIdx="0" presStyleCnt="5"/>
      <dgm:spPr/>
    </dgm:pt>
    <dgm:pt modelId="{24712DFC-A4F3-174E-893F-608176A2BC0F}" type="pres">
      <dgm:prSet presAssocID="{81C8F604-98E6-4343-A67B-3127E8982C70}" presName="connectorText" presStyleLbl="sibTrans2D1" presStyleIdx="0" presStyleCnt="5"/>
      <dgm:spPr/>
    </dgm:pt>
    <dgm:pt modelId="{D91121C6-094B-1C46-830F-8AC9610D692D}" type="pres">
      <dgm:prSet presAssocID="{EC5D4C3A-9D05-6D46-80A4-77282BCEEC40}" presName="node" presStyleLbl="node1" presStyleIdx="1" presStyleCnt="6">
        <dgm:presLayoutVars>
          <dgm:bulletEnabled val="1"/>
        </dgm:presLayoutVars>
      </dgm:prSet>
      <dgm:spPr/>
    </dgm:pt>
    <dgm:pt modelId="{2FC20943-2752-6F4B-BD10-3C12D359743C}" type="pres">
      <dgm:prSet presAssocID="{DA0E04C3-F42F-1D4E-85CB-1167FBF3A7A1}" presName="sibTrans" presStyleLbl="sibTrans2D1" presStyleIdx="1" presStyleCnt="5"/>
      <dgm:spPr/>
    </dgm:pt>
    <dgm:pt modelId="{8538F929-B81D-B44E-8426-778FFAED6AE4}" type="pres">
      <dgm:prSet presAssocID="{DA0E04C3-F42F-1D4E-85CB-1167FBF3A7A1}" presName="connectorText" presStyleLbl="sibTrans2D1" presStyleIdx="1" presStyleCnt="5"/>
      <dgm:spPr/>
    </dgm:pt>
    <dgm:pt modelId="{96BC4CE7-1818-AE4D-B634-F995C7AD9521}" type="pres">
      <dgm:prSet presAssocID="{944EDA25-6C84-144E-9E2B-DD0A437670E7}" presName="node" presStyleLbl="node1" presStyleIdx="2" presStyleCnt="6">
        <dgm:presLayoutVars>
          <dgm:bulletEnabled val="1"/>
        </dgm:presLayoutVars>
      </dgm:prSet>
      <dgm:spPr/>
    </dgm:pt>
    <dgm:pt modelId="{6BFAEC65-551C-1C4B-960F-ED5D27B72113}" type="pres">
      <dgm:prSet presAssocID="{54BFDD57-718A-9C4A-898B-13F91518504A}" presName="sibTrans" presStyleLbl="sibTrans2D1" presStyleIdx="2" presStyleCnt="5"/>
      <dgm:spPr/>
    </dgm:pt>
    <dgm:pt modelId="{230EB698-4CCD-0D47-8AA7-C025994313BE}" type="pres">
      <dgm:prSet presAssocID="{54BFDD57-718A-9C4A-898B-13F91518504A}" presName="connectorText" presStyleLbl="sibTrans2D1" presStyleIdx="2" presStyleCnt="5"/>
      <dgm:spPr/>
    </dgm:pt>
    <dgm:pt modelId="{15FBB70E-69B0-234F-AF03-B5F9491D5BAE}" type="pres">
      <dgm:prSet presAssocID="{41FC7CB6-76DD-A34A-8A62-168B1DB88837}" presName="node" presStyleLbl="node1" presStyleIdx="3" presStyleCnt="6">
        <dgm:presLayoutVars>
          <dgm:bulletEnabled val="1"/>
        </dgm:presLayoutVars>
      </dgm:prSet>
      <dgm:spPr/>
    </dgm:pt>
    <dgm:pt modelId="{9422CC3D-445B-5E4B-8B16-885417C39EA2}" type="pres">
      <dgm:prSet presAssocID="{90BC8AD2-C8B8-B342-A85D-F52F1A420EC5}" presName="sibTrans" presStyleLbl="sibTrans2D1" presStyleIdx="3" presStyleCnt="5"/>
      <dgm:spPr/>
    </dgm:pt>
    <dgm:pt modelId="{30017003-C736-7D4E-8630-FEE4E89B2B87}" type="pres">
      <dgm:prSet presAssocID="{90BC8AD2-C8B8-B342-A85D-F52F1A420EC5}" presName="connectorText" presStyleLbl="sibTrans2D1" presStyleIdx="3" presStyleCnt="5"/>
      <dgm:spPr/>
    </dgm:pt>
    <dgm:pt modelId="{E760B445-6E57-7B4B-BFC6-73C541486F38}" type="pres">
      <dgm:prSet presAssocID="{4BFDB512-B4D1-F54E-8A1C-56A2CEBE1BCA}" presName="node" presStyleLbl="node1" presStyleIdx="4" presStyleCnt="6">
        <dgm:presLayoutVars>
          <dgm:bulletEnabled val="1"/>
        </dgm:presLayoutVars>
      </dgm:prSet>
      <dgm:spPr/>
    </dgm:pt>
    <dgm:pt modelId="{F8304715-0D64-204B-B608-44A6A39D3415}" type="pres">
      <dgm:prSet presAssocID="{F1C36D20-43A7-FF44-802B-017A5009324B}" presName="sibTrans" presStyleLbl="sibTrans2D1" presStyleIdx="4" presStyleCnt="5"/>
      <dgm:spPr/>
    </dgm:pt>
    <dgm:pt modelId="{87838A0A-C1D4-D14D-A4D9-F7699423E792}" type="pres">
      <dgm:prSet presAssocID="{F1C36D20-43A7-FF44-802B-017A5009324B}" presName="connectorText" presStyleLbl="sibTrans2D1" presStyleIdx="4" presStyleCnt="5"/>
      <dgm:spPr/>
    </dgm:pt>
    <dgm:pt modelId="{38BCECF6-686D-5047-A7D9-4BF6FF5475F7}" type="pres">
      <dgm:prSet presAssocID="{40354CF2-0187-A041-9EAF-8F5EEA86B9F6}" presName="node" presStyleLbl="node1" presStyleIdx="5" presStyleCnt="6">
        <dgm:presLayoutVars>
          <dgm:bulletEnabled val="1"/>
        </dgm:presLayoutVars>
      </dgm:prSet>
      <dgm:spPr/>
    </dgm:pt>
  </dgm:ptLst>
  <dgm:cxnLst>
    <dgm:cxn modelId="{F988EE07-EC80-CA4A-BF4C-B6CD87985448}" type="presOf" srcId="{DA0E04C3-F42F-1D4E-85CB-1167FBF3A7A1}" destId="{8538F929-B81D-B44E-8426-778FFAED6AE4}" srcOrd="1" destOrd="0" presId="urn:microsoft.com/office/officeart/2005/8/layout/process1"/>
    <dgm:cxn modelId="{D33D030B-B7D4-EE45-95AE-7B93BDD6D6C4}" type="presOf" srcId="{DA0E04C3-F42F-1D4E-85CB-1167FBF3A7A1}" destId="{2FC20943-2752-6F4B-BD10-3C12D359743C}" srcOrd="0" destOrd="0" presId="urn:microsoft.com/office/officeart/2005/8/layout/process1"/>
    <dgm:cxn modelId="{77C9BA30-5859-6D44-8C03-98BD18A53623}" srcId="{E0C64FBE-6BA2-714A-960C-4E0E87DEF6FE}" destId="{EC5D4C3A-9D05-6D46-80A4-77282BCEEC40}" srcOrd="1" destOrd="0" parTransId="{DA3E08A8-BA70-3A49-BB6E-1D680EBE1C67}" sibTransId="{DA0E04C3-F42F-1D4E-85CB-1167FBF3A7A1}"/>
    <dgm:cxn modelId="{413FCE39-1364-3249-AF81-D3A01EE38565}" type="presOf" srcId="{40354CF2-0187-A041-9EAF-8F5EEA86B9F6}" destId="{38BCECF6-686D-5047-A7D9-4BF6FF5475F7}" srcOrd="0" destOrd="0" presId="urn:microsoft.com/office/officeart/2005/8/layout/process1"/>
    <dgm:cxn modelId="{36A4345E-EA6D-F34E-9096-82F5F6C8B8E5}" type="presOf" srcId="{90BC8AD2-C8B8-B342-A85D-F52F1A420EC5}" destId="{9422CC3D-445B-5E4B-8B16-885417C39EA2}" srcOrd="0" destOrd="0" presId="urn:microsoft.com/office/officeart/2005/8/layout/process1"/>
    <dgm:cxn modelId="{F2AB0F7E-7014-D743-B216-F4471EF49E9E}" type="presOf" srcId="{81C8F604-98E6-4343-A67B-3127E8982C70}" destId="{24712DFC-A4F3-174E-893F-608176A2BC0F}" srcOrd="1" destOrd="0" presId="urn:microsoft.com/office/officeart/2005/8/layout/process1"/>
    <dgm:cxn modelId="{8E636F91-C427-F743-9A61-18AF39CF4FA1}" type="presOf" srcId="{F1C36D20-43A7-FF44-802B-017A5009324B}" destId="{87838A0A-C1D4-D14D-A4D9-F7699423E792}" srcOrd="1" destOrd="0" presId="urn:microsoft.com/office/officeart/2005/8/layout/process1"/>
    <dgm:cxn modelId="{D6EAEF9B-DD0E-3C4A-95C5-228E6A36C566}" type="presOf" srcId="{81C8F604-98E6-4343-A67B-3127E8982C70}" destId="{AFD12BA0-34FF-C747-80CC-6C27AFE55E18}" srcOrd="0" destOrd="0" presId="urn:microsoft.com/office/officeart/2005/8/layout/process1"/>
    <dgm:cxn modelId="{703876A3-CC98-6549-BEB4-7D5CB70CEFF4}" srcId="{E0C64FBE-6BA2-714A-960C-4E0E87DEF6FE}" destId="{4BFDB512-B4D1-F54E-8A1C-56A2CEBE1BCA}" srcOrd="4" destOrd="0" parTransId="{63F1DB4B-27A6-F04A-B94D-6593889ED99F}" sibTransId="{F1C36D20-43A7-FF44-802B-017A5009324B}"/>
    <dgm:cxn modelId="{AFC66DA9-D401-F747-A54F-6A3B3472CA02}" type="presOf" srcId="{41FC7CB6-76DD-A34A-8A62-168B1DB88837}" destId="{15FBB70E-69B0-234F-AF03-B5F9491D5BAE}" srcOrd="0" destOrd="0" presId="urn:microsoft.com/office/officeart/2005/8/layout/process1"/>
    <dgm:cxn modelId="{45520CB1-EFAB-AA43-9893-396C8907791C}" srcId="{E0C64FBE-6BA2-714A-960C-4E0E87DEF6FE}" destId="{944EDA25-6C84-144E-9E2B-DD0A437670E7}" srcOrd="2" destOrd="0" parTransId="{56950C20-BBF6-0743-A48F-4631300B3025}" sibTransId="{54BFDD57-718A-9C4A-898B-13F91518504A}"/>
    <dgm:cxn modelId="{AC37D8B8-0F97-F946-A14F-7D25E8E569CE}" type="presOf" srcId="{54BFDD57-718A-9C4A-898B-13F91518504A}" destId="{6BFAEC65-551C-1C4B-960F-ED5D27B72113}" srcOrd="0" destOrd="0" presId="urn:microsoft.com/office/officeart/2005/8/layout/process1"/>
    <dgm:cxn modelId="{360163BD-C3F4-A44E-BDED-CCD10325D7A6}" type="presOf" srcId="{944EDA25-6C84-144E-9E2B-DD0A437670E7}" destId="{96BC4CE7-1818-AE4D-B634-F995C7AD9521}" srcOrd="0" destOrd="0" presId="urn:microsoft.com/office/officeart/2005/8/layout/process1"/>
    <dgm:cxn modelId="{C8F420C1-B576-264B-9388-FE03BC0F59E8}" type="presOf" srcId="{EC5D4C3A-9D05-6D46-80A4-77282BCEEC40}" destId="{D91121C6-094B-1C46-830F-8AC9610D692D}" srcOrd="0" destOrd="0" presId="urn:microsoft.com/office/officeart/2005/8/layout/process1"/>
    <dgm:cxn modelId="{F46E77CA-5D5C-A743-B165-3ECB61DE7C2A}" type="presOf" srcId="{8F3FF638-5C84-6C41-8F92-1F4C5A4EFAD9}" destId="{DF39B664-F00B-E643-8373-B86B48318B1C}" srcOrd="0" destOrd="0" presId="urn:microsoft.com/office/officeart/2005/8/layout/process1"/>
    <dgm:cxn modelId="{14C3A3CB-EFC1-AD49-9436-0827717EF0DB}" type="presOf" srcId="{90BC8AD2-C8B8-B342-A85D-F52F1A420EC5}" destId="{30017003-C736-7D4E-8630-FEE4E89B2B87}" srcOrd="1" destOrd="0" presId="urn:microsoft.com/office/officeart/2005/8/layout/process1"/>
    <dgm:cxn modelId="{A71E4FCD-97A5-A14D-8D44-8173A54B50A4}" type="presOf" srcId="{54BFDD57-718A-9C4A-898B-13F91518504A}" destId="{230EB698-4CCD-0D47-8AA7-C025994313BE}" srcOrd="1" destOrd="0" presId="urn:microsoft.com/office/officeart/2005/8/layout/process1"/>
    <dgm:cxn modelId="{7F3FF5D6-CE7D-7B4D-838E-A31356F04301}" srcId="{E0C64FBE-6BA2-714A-960C-4E0E87DEF6FE}" destId="{40354CF2-0187-A041-9EAF-8F5EEA86B9F6}" srcOrd="5" destOrd="0" parTransId="{18917B8E-8B53-A443-B24E-0CB33B2AC533}" sibTransId="{091A873F-46F7-944A-9DBA-21127364EB8B}"/>
    <dgm:cxn modelId="{03DB25DC-68D7-E14B-892A-3C6113886456}" srcId="{E0C64FBE-6BA2-714A-960C-4E0E87DEF6FE}" destId="{8F3FF638-5C84-6C41-8F92-1F4C5A4EFAD9}" srcOrd="0" destOrd="0" parTransId="{2550637A-CB8E-0C46-B79D-4B6DEDAF8B3F}" sibTransId="{81C8F604-98E6-4343-A67B-3127E8982C70}"/>
    <dgm:cxn modelId="{90A9D4DE-B85D-1A4B-9D34-8DE454ADAF5D}" type="presOf" srcId="{E0C64FBE-6BA2-714A-960C-4E0E87DEF6FE}" destId="{825C288F-5460-C343-B421-6541AA9EB8F1}" srcOrd="0" destOrd="0" presId="urn:microsoft.com/office/officeart/2005/8/layout/process1"/>
    <dgm:cxn modelId="{4CD3FAE5-59F4-E64C-9F26-CC6C5BE9BE88}" type="presOf" srcId="{F1C36D20-43A7-FF44-802B-017A5009324B}" destId="{F8304715-0D64-204B-B608-44A6A39D3415}" srcOrd="0" destOrd="0" presId="urn:microsoft.com/office/officeart/2005/8/layout/process1"/>
    <dgm:cxn modelId="{F14D6FE6-23AF-3443-B093-BF9D2DC8DE04}" type="presOf" srcId="{4BFDB512-B4D1-F54E-8A1C-56A2CEBE1BCA}" destId="{E760B445-6E57-7B4B-BFC6-73C541486F38}" srcOrd="0" destOrd="0" presId="urn:microsoft.com/office/officeart/2005/8/layout/process1"/>
    <dgm:cxn modelId="{DA4E76EB-6466-1640-A6DD-35365993654B}" srcId="{E0C64FBE-6BA2-714A-960C-4E0E87DEF6FE}" destId="{41FC7CB6-76DD-A34A-8A62-168B1DB88837}" srcOrd="3" destOrd="0" parTransId="{1D19070F-6591-594A-BE8A-E34FF0336651}" sibTransId="{90BC8AD2-C8B8-B342-A85D-F52F1A420EC5}"/>
    <dgm:cxn modelId="{23D3A6D4-4A31-6946-B76F-9F62B09516FA}" type="presParOf" srcId="{825C288F-5460-C343-B421-6541AA9EB8F1}" destId="{DF39B664-F00B-E643-8373-B86B48318B1C}" srcOrd="0" destOrd="0" presId="urn:microsoft.com/office/officeart/2005/8/layout/process1"/>
    <dgm:cxn modelId="{15D42591-78E0-F642-B7E1-758AD3C15D8E}" type="presParOf" srcId="{825C288F-5460-C343-B421-6541AA9EB8F1}" destId="{AFD12BA0-34FF-C747-80CC-6C27AFE55E18}" srcOrd="1" destOrd="0" presId="urn:microsoft.com/office/officeart/2005/8/layout/process1"/>
    <dgm:cxn modelId="{014798F7-B1FC-EA47-8A90-A174FA16B67C}" type="presParOf" srcId="{AFD12BA0-34FF-C747-80CC-6C27AFE55E18}" destId="{24712DFC-A4F3-174E-893F-608176A2BC0F}" srcOrd="0" destOrd="0" presId="urn:microsoft.com/office/officeart/2005/8/layout/process1"/>
    <dgm:cxn modelId="{3C338E40-9FF4-7545-A547-1F83A3DEC2FC}" type="presParOf" srcId="{825C288F-5460-C343-B421-6541AA9EB8F1}" destId="{D91121C6-094B-1C46-830F-8AC9610D692D}" srcOrd="2" destOrd="0" presId="urn:microsoft.com/office/officeart/2005/8/layout/process1"/>
    <dgm:cxn modelId="{D2D152B2-B5C9-504B-BE6A-D24928DBBD35}" type="presParOf" srcId="{825C288F-5460-C343-B421-6541AA9EB8F1}" destId="{2FC20943-2752-6F4B-BD10-3C12D359743C}" srcOrd="3" destOrd="0" presId="urn:microsoft.com/office/officeart/2005/8/layout/process1"/>
    <dgm:cxn modelId="{CD6D4614-E224-C548-965B-5565F4230658}" type="presParOf" srcId="{2FC20943-2752-6F4B-BD10-3C12D359743C}" destId="{8538F929-B81D-B44E-8426-778FFAED6AE4}" srcOrd="0" destOrd="0" presId="urn:microsoft.com/office/officeart/2005/8/layout/process1"/>
    <dgm:cxn modelId="{390FD99E-049B-A840-893B-1EFE88A2A0AA}" type="presParOf" srcId="{825C288F-5460-C343-B421-6541AA9EB8F1}" destId="{96BC4CE7-1818-AE4D-B634-F995C7AD9521}" srcOrd="4" destOrd="0" presId="urn:microsoft.com/office/officeart/2005/8/layout/process1"/>
    <dgm:cxn modelId="{3A2C416A-FCDA-0046-B696-60F7B2F22248}" type="presParOf" srcId="{825C288F-5460-C343-B421-6541AA9EB8F1}" destId="{6BFAEC65-551C-1C4B-960F-ED5D27B72113}" srcOrd="5" destOrd="0" presId="urn:microsoft.com/office/officeart/2005/8/layout/process1"/>
    <dgm:cxn modelId="{FCD41851-CF83-B740-9269-3FE361044126}" type="presParOf" srcId="{6BFAEC65-551C-1C4B-960F-ED5D27B72113}" destId="{230EB698-4CCD-0D47-8AA7-C025994313BE}" srcOrd="0" destOrd="0" presId="urn:microsoft.com/office/officeart/2005/8/layout/process1"/>
    <dgm:cxn modelId="{C2BCD7B7-D617-2F47-A84F-36EEB93FECEE}" type="presParOf" srcId="{825C288F-5460-C343-B421-6541AA9EB8F1}" destId="{15FBB70E-69B0-234F-AF03-B5F9491D5BAE}" srcOrd="6" destOrd="0" presId="urn:microsoft.com/office/officeart/2005/8/layout/process1"/>
    <dgm:cxn modelId="{92B90AB9-FFCD-FB44-88FF-C5C9F103A606}" type="presParOf" srcId="{825C288F-5460-C343-B421-6541AA9EB8F1}" destId="{9422CC3D-445B-5E4B-8B16-885417C39EA2}" srcOrd="7" destOrd="0" presId="urn:microsoft.com/office/officeart/2005/8/layout/process1"/>
    <dgm:cxn modelId="{B8A8EC2D-9FCA-4047-84EC-D0DB9D424B00}" type="presParOf" srcId="{9422CC3D-445B-5E4B-8B16-885417C39EA2}" destId="{30017003-C736-7D4E-8630-FEE4E89B2B87}" srcOrd="0" destOrd="0" presId="urn:microsoft.com/office/officeart/2005/8/layout/process1"/>
    <dgm:cxn modelId="{E86E3B25-6D5E-1B4C-9604-84EE9DFFD49F}" type="presParOf" srcId="{825C288F-5460-C343-B421-6541AA9EB8F1}" destId="{E760B445-6E57-7B4B-BFC6-73C541486F38}" srcOrd="8" destOrd="0" presId="urn:microsoft.com/office/officeart/2005/8/layout/process1"/>
    <dgm:cxn modelId="{84B4428A-A148-9A46-999F-42E487863BA6}" type="presParOf" srcId="{825C288F-5460-C343-B421-6541AA9EB8F1}" destId="{F8304715-0D64-204B-B608-44A6A39D3415}" srcOrd="9" destOrd="0" presId="urn:microsoft.com/office/officeart/2005/8/layout/process1"/>
    <dgm:cxn modelId="{7E878CB1-5C12-E246-83E5-430076B3775F}" type="presParOf" srcId="{F8304715-0D64-204B-B608-44A6A39D3415}" destId="{87838A0A-C1D4-D14D-A4D9-F7699423E792}" srcOrd="0" destOrd="0" presId="urn:microsoft.com/office/officeart/2005/8/layout/process1"/>
    <dgm:cxn modelId="{137BA503-AB5B-634A-B792-F8CF7C5D3176}" type="presParOf" srcId="{825C288F-5460-C343-B421-6541AA9EB8F1}" destId="{38BCECF6-686D-5047-A7D9-4BF6FF5475F7}" srcOrd="10" destOrd="0" presId="urn:microsoft.com/office/officeart/2005/8/layout/process1"/>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8EE1F-69BF-A14A-8E3E-2073B4230187}">
      <dsp:nvSpPr>
        <dsp:cNvPr id="0" name=""/>
        <dsp:cNvSpPr/>
      </dsp:nvSpPr>
      <dsp:spPr>
        <a:xfrm>
          <a:off x="0" y="98930"/>
          <a:ext cx="10515600" cy="431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Problem Statement</a:t>
          </a:r>
        </a:p>
      </dsp:txBody>
      <dsp:txXfrm>
        <a:off x="21075" y="120005"/>
        <a:ext cx="10473450" cy="389580"/>
      </dsp:txXfrm>
    </dsp:sp>
    <dsp:sp modelId="{256260E9-F84F-C246-99DC-930423E11573}">
      <dsp:nvSpPr>
        <dsp:cNvPr id="0" name=""/>
        <dsp:cNvSpPr/>
      </dsp:nvSpPr>
      <dsp:spPr>
        <a:xfrm>
          <a:off x="0" y="582500"/>
          <a:ext cx="10515600" cy="431730"/>
        </a:xfrm>
        <a:prstGeom prst="roundRect">
          <a:avLst/>
        </a:prstGeom>
        <a:solidFill>
          <a:schemeClr val="accent5">
            <a:hueOff val="1709574"/>
            <a:satOff val="739"/>
            <a:lumOff val="5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Overview</a:t>
          </a:r>
        </a:p>
      </dsp:txBody>
      <dsp:txXfrm>
        <a:off x="21075" y="603575"/>
        <a:ext cx="10473450" cy="389580"/>
      </dsp:txXfrm>
    </dsp:sp>
    <dsp:sp modelId="{E2D88CE2-2284-1447-B53F-93C0F8D9C2DA}">
      <dsp:nvSpPr>
        <dsp:cNvPr id="0" name=""/>
        <dsp:cNvSpPr/>
      </dsp:nvSpPr>
      <dsp:spPr>
        <a:xfrm>
          <a:off x="0" y="1066070"/>
          <a:ext cx="10515600" cy="431730"/>
        </a:xfrm>
        <a:prstGeom prst="roundRect">
          <a:avLst/>
        </a:prstGeom>
        <a:solidFill>
          <a:schemeClr val="accent5">
            <a:hueOff val="3419148"/>
            <a:satOff val="1479"/>
            <a:lumOff val="10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Clustering Pipeline</a:t>
          </a:r>
        </a:p>
      </dsp:txBody>
      <dsp:txXfrm>
        <a:off x="21075" y="1087145"/>
        <a:ext cx="10473450" cy="389580"/>
      </dsp:txXfrm>
    </dsp:sp>
    <dsp:sp modelId="{942BF840-2DBF-0D4A-8AFC-321BD1C4B602}">
      <dsp:nvSpPr>
        <dsp:cNvPr id="0" name=""/>
        <dsp:cNvSpPr/>
      </dsp:nvSpPr>
      <dsp:spPr>
        <a:xfrm>
          <a:off x="0" y="1549640"/>
          <a:ext cx="10515600" cy="431730"/>
        </a:xfrm>
        <a:prstGeom prst="roundRect">
          <a:avLst/>
        </a:prstGeom>
        <a:solidFill>
          <a:schemeClr val="accent5">
            <a:hueOff val="5128723"/>
            <a:satOff val="2218"/>
            <a:lumOff val="15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Text Processing</a:t>
          </a:r>
        </a:p>
      </dsp:txBody>
      <dsp:txXfrm>
        <a:off x="21075" y="1570715"/>
        <a:ext cx="10473450" cy="389580"/>
      </dsp:txXfrm>
    </dsp:sp>
    <dsp:sp modelId="{48E260C3-C33C-364E-B81C-B7D75CBD7076}">
      <dsp:nvSpPr>
        <dsp:cNvPr id="0" name=""/>
        <dsp:cNvSpPr/>
      </dsp:nvSpPr>
      <dsp:spPr>
        <a:xfrm>
          <a:off x="0" y="2033210"/>
          <a:ext cx="10515600" cy="431730"/>
        </a:xfrm>
        <a:prstGeom prst="roundRect">
          <a:avLst/>
        </a:prstGeom>
        <a:solidFill>
          <a:schemeClr val="accent5">
            <a:hueOff val="6838297"/>
            <a:satOff val="2957"/>
            <a:lumOff val="20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Feature Extraction</a:t>
          </a:r>
        </a:p>
      </dsp:txBody>
      <dsp:txXfrm>
        <a:off x="21075" y="2054285"/>
        <a:ext cx="10473450" cy="389580"/>
      </dsp:txXfrm>
    </dsp:sp>
    <dsp:sp modelId="{62E94905-526F-1647-9138-6D3A9C192A46}">
      <dsp:nvSpPr>
        <dsp:cNvPr id="0" name=""/>
        <dsp:cNvSpPr/>
      </dsp:nvSpPr>
      <dsp:spPr>
        <a:xfrm>
          <a:off x="0" y="2516780"/>
          <a:ext cx="10515600" cy="431730"/>
        </a:xfrm>
        <a:prstGeom prst="roundRect">
          <a:avLst/>
        </a:prstGeom>
        <a:solidFill>
          <a:schemeClr val="accent5">
            <a:hueOff val="8547871"/>
            <a:satOff val="3697"/>
            <a:lumOff val="25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Dimensionality Reduction</a:t>
          </a:r>
        </a:p>
      </dsp:txBody>
      <dsp:txXfrm>
        <a:off x="21075" y="2537855"/>
        <a:ext cx="10473450" cy="389580"/>
      </dsp:txXfrm>
    </dsp:sp>
    <dsp:sp modelId="{077726FA-FBE6-5E46-AF7E-BCA13943911E}">
      <dsp:nvSpPr>
        <dsp:cNvPr id="0" name=""/>
        <dsp:cNvSpPr/>
      </dsp:nvSpPr>
      <dsp:spPr>
        <a:xfrm>
          <a:off x="0" y="3000350"/>
          <a:ext cx="10515600" cy="431730"/>
        </a:xfrm>
        <a:prstGeom prst="roundRect">
          <a:avLst/>
        </a:prstGeom>
        <a:solidFill>
          <a:schemeClr val="accent5">
            <a:hueOff val="10257446"/>
            <a:satOff val="4436"/>
            <a:lumOff val="3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Clustering Techniques</a:t>
          </a:r>
        </a:p>
      </dsp:txBody>
      <dsp:txXfrm>
        <a:off x="21075" y="3021425"/>
        <a:ext cx="10473450" cy="389580"/>
      </dsp:txXfrm>
    </dsp:sp>
    <dsp:sp modelId="{F33469A3-C0A7-024C-941F-27A3E917EF49}">
      <dsp:nvSpPr>
        <dsp:cNvPr id="0" name=""/>
        <dsp:cNvSpPr/>
      </dsp:nvSpPr>
      <dsp:spPr>
        <a:xfrm>
          <a:off x="0" y="3483920"/>
          <a:ext cx="10515600" cy="431730"/>
        </a:xfrm>
        <a:prstGeom prst="roundRect">
          <a:avLst/>
        </a:prstGeom>
        <a:solidFill>
          <a:schemeClr val="accent5">
            <a:hueOff val="11967019"/>
            <a:satOff val="5175"/>
            <a:lumOff val="35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Summarization</a:t>
          </a:r>
        </a:p>
      </dsp:txBody>
      <dsp:txXfrm>
        <a:off x="21075" y="3504995"/>
        <a:ext cx="10473450" cy="389580"/>
      </dsp:txXfrm>
    </dsp:sp>
    <dsp:sp modelId="{BA5D5231-0A11-B74E-9658-BC4800CE5E42}">
      <dsp:nvSpPr>
        <dsp:cNvPr id="0" name=""/>
        <dsp:cNvSpPr/>
      </dsp:nvSpPr>
      <dsp:spPr>
        <a:xfrm>
          <a:off x="0" y="3967490"/>
          <a:ext cx="10515600" cy="431730"/>
        </a:xfrm>
        <a:prstGeom prst="roundRect">
          <a:avLst/>
        </a:prstGeom>
        <a:solidFill>
          <a:schemeClr val="accent5">
            <a:hueOff val="13676593"/>
            <a:satOff val="5915"/>
            <a:lumOff val="40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Power BI Dashboard</a:t>
          </a:r>
        </a:p>
      </dsp:txBody>
      <dsp:txXfrm>
        <a:off x="21075" y="3988565"/>
        <a:ext cx="10473450" cy="389580"/>
      </dsp:txXfrm>
    </dsp:sp>
    <dsp:sp modelId="{D21E7579-92E6-FF4C-91D4-DEC05E2EB321}">
      <dsp:nvSpPr>
        <dsp:cNvPr id="0" name=""/>
        <dsp:cNvSpPr/>
      </dsp:nvSpPr>
      <dsp:spPr>
        <a:xfrm>
          <a:off x="0" y="4451060"/>
          <a:ext cx="10515600" cy="431730"/>
        </a:xfrm>
        <a:prstGeom prst="roundRect">
          <a:avLst/>
        </a:prstGeom>
        <a:solidFill>
          <a:schemeClr val="accent5">
            <a:hueOff val="15386168"/>
            <a:satOff val="6654"/>
            <a:lumOff val="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a:t>
          </a:r>
        </a:p>
      </dsp:txBody>
      <dsp:txXfrm>
        <a:off x="21075" y="4472135"/>
        <a:ext cx="10473450"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9B664-F00B-E643-8373-B86B48318B1C}">
      <dsp:nvSpPr>
        <dsp:cNvPr id="0" name=""/>
        <dsp:cNvSpPr/>
      </dsp:nvSpPr>
      <dsp:spPr>
        <a:xfrm>
          <a:off x="0" y="932265"/>
          <a:ext cx="1154561" cy="692736"/>
        </a:xfrm>
        <a:prstGeom prst="roundRect">
          <a:avLst>
            <a:gd name="adj" fmla="val 10000"/>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rgbClr val="0070C0"/>
              </a:solidFill>
            </a:rPr>
            <a:t>Text Processing</a:t>
          </a:r>
        </a:p>
      </dsp:txBody>
      <dsp:txXfrm>
        <a:off x="20290" y="952555"/>
        <a:ext cx="1113981" cy="652156"/>
      </dsp:txXfrm>
    </dsp:sp>
    <dsp:sp modelId="{AFD12BA0-34FF-C747-80CC-6C27AFE55E18}">
      <dsp:nvSpPr>
        <dsp:cNvPr id="0" name=""/>
        <dsp:cNvSpPr/>
      </dsp:nvSpPr>
      <dsp:spPr>
        <a:xfrm>
          <a:off x="1270017" y="1135467"/>
          <a:ext cx="244766" cy="286331"/>
        </a:xfrm>
        <a:prstGeom prst="rightArrow">
          <a:avLst>
            <a:gd name="adj1" fmla="val 60000"/>
            <a:gd name="adj2" fmla="val 50000"/>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270017" y="1192733"/>
        <a:ext cx="171336" cy="171799"/>
      </dsp:txXfrm>
    </dsp:sp>
    <dsp:sp modelId="{D91121C6-094B-1C46-830F-8AC9610D692D}">
      <dsp:nvSpPr>
        <dsp:cNvPr id="0" name=""/>
        <dsp:cNvSpPr/>
      </dsp:nvSpPr>
      <dsp:spPr>
        <a:xfrm>
          <a:off x="1616385" y="932265"/>
          <a:ext cx="1154561" cy="692736"/>
        </a:xfrm>
        <a:prstGeom prst="roundRect">
          <a:avLst>
            <a:gd name="adj" fmla="val 10000"/>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rgbClr val="0070C0"/>
              </a:solidFill>
            </a:rPr>
            <a:t>Embeddings</a:t>
          </a:r>
        </a:p>
      </dsp:txBody>
      <dsp:txXfrm>
        <a:off x="1636675" y="952555"/>
        <a:ext cx="1113981" cy="652156"/>
      </dsp:txXfrm>
    </dsp:sp>
    <dsp:sp modelId="{2FC20943-2752-6F4B-BD10-3C12D359743C}">
      <dsp:nvSpPr>
        <dsp:cNvPr id="0" name=""/>
        <dsp:cNvSpPr/>
      </dsp:nvSpPr>
      <dsp:spPr>
        <a:xfrm>
          <a:off x="2886402" y="1135467"/>
          <a:ext cx="244766" cy="286331"/>
        </a:xfrm>
        <a:prstGeom prst="rightArrow">
          <a:avLst>
            <a:gd name="adj1" fmla="val 60000"/>
            <a:gd name="adj2" fmla="val 50000"/>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2886402" y="1192733"/>
        <a:ext cx="171336" cy="171799"/>
      </dsp:txXfrm>
    </dsp:sp>
    <dsp:sp modelId="{96BC4CE7-1818-AE4D-B634-F995C7AD9521}">
      <dsp:nvSpPr>
        <dsp:cNvPr id="0" name=""/>
        <dsp:cNvSpPr/>
      </dsp:nvSpPr>
      <dsp:spPr>
        <a:xfrm>
          <a:off x="3232770" y="932265"/>
          <a:ext cx="1154561" cy="692736"/>
        </a:xfrm>
        <a:prstGeom prst="roundRect">
          <a:avLst>
            <a:gd name="adj" fmla="val 10000"/>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rgbClr val="0070C0"/>
              </a:solidFill>
            </a:rPr>
            <a:t>Dimensionality Reduction</a:t>
          </a:r>
        </a:p>
      </dsp:txBody>
      <dsp:txXfrm>
        <a:off x="3253060" y="952555"/>
        <a:ext cx="1113981" cy="652156"/>
      </dsp:txXfrm>
    </dsp:sp>
    <dsp:sp modelId="{6BFAEC65-551C-1C4B-960F-ED5D27B72113}">
      <dsp:nvSpPr>
        <dsp:cNvPr id="0" name=""/>
        <dsp:cNvSpPr/>
      </dsp:nvSpPr>
      <dsp:spPr>
        <a:xfrm>
          <a:off x="4502787" y="1135467"/>
          <a:ext cx="244766" cy="286331"/>
        </a:xfrm>
        <a:prstGeom prst="rightArrow">
          <a:avLst>
            <a:gd name="adj1" fmla="val 60000"/>
            <a:gd name="adj2" fmla="val 50000"/>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4502787" y="1192733"/>
        <a:ext cx="171336" cy="171799"/>
      </dsp:txXfrm>
    </dsp:sp>
    <dsp:sp modelId="{15FBB70E-69B0-234F-AF03-B5F9491D5BAE}">
      <dsp:nvSpPr>
        <dsp:cNvPr id="0" name=""/>
        <dsp:cNvSpPr/>
      </dsp:nvSpPr>
      <dsp:spPr>
        <a:xfrm>
          <a:off x="4849156" y="932265"/>
          <a:ext cx="1154561" cy="692736"/>
        </a:xfrm>
        <a:prstGeom prst="roundRect">
          <a:avLst>
            <a:gd name="adj" fmla="val 10000"/>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rgbClr val="0070C0"/>
              </a:solidFill>
            </a:rPr>
            <a:t>Clustering</a:t>
          </a:r>
        </a:p>
      </dsp:txBody>
      <dsp:txXfrm>
        <a:off x="4869446" y="952555"/>
        <a:ext cx="1113981" cy="652156"/>
      </dsp:txXfrm>
    </dsp:sp>
    <dsp:sp modelId="{9422CC3D-445B-5E4B-8B16-885417C39EA2}">
      <dsp:nvSpPr>
        <dsp:cNvPr id="0" name=""/>
        <dsp:cNvSpPr/>
      </dsp:nvSpPr>
      <dsp:spPr>
        <a:xfrm>
          <a:off x="6119173" y="1135467"/>
          <a:ext cx="244766" cy="286331"/>
        </a:xfrm>
        <a:prstGeom prst="rightArrow">
          <a:avLst>
            <a:gd name="adj1" fmla="val 60000"/>
            <a:gd name="adj2" fmla="val 50000"/>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6119173" y="1192733"/>
        <a:ext cx="171336" cy="171799"/>
      </dsp:txXfrm>
    </dsp:sp>
    <dsp:sp modelId="{E760B445-6E57-7B4B-BFC6-73C541486F38}">
      <dsp:nvSpPr>
        <dsp:cNvPr id="0" name=""/>
        <dsp:cNvSpPr/>
      </dsp:nvSpPr>
      <dsp:spPr>
        <a:xfrm>
          <a:off x="6465541" y="932265"/>
          <a:ext cx="1154561" cy="692736"/>
        </a:xfrm>
        <a:prstGeom prst="roundRect">
          <a:avLst>
            <a:gd name="adj" fmla="val 10000"/>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rgbClr val="0070C0"/>
              </a:solidFill>
            </a:rPr>
            <a:t>Summarizations</a:t>
          </a:r>
        </a:p>
      </dsp:txBody>
      <dsp:txXfrm>
        <a:off x="6485831" y="952555"/>
        <a:ext cx="1113981" cy="652156"/>
      </dsp:txXfrm>
    </dsp:sp>
    <dsp:sp modelId="{F8304715-0D64-204B-B608-44A6A39D3415}">
      <dsp:nvSpPr>
        <dsp:cNvPr id="0" name=""/>
        <dsp:cNvSpPr/>
      </dsp:nvSpPr>
      <dsp:spPr>
        <a:xfrm>
          <a:off x="7735558" y="1135467"/>
          <a:ext cx="244766" cy="286331"/>
        </a:xfrm>
        <a:prstGeom prst="rightArrow">
          <a:avLst>
            <a:gd name="adj1" fmla="val 60000"/>
            <a:gd name="adj2" fmla="val 50000"/>
          </a:avLst>
        </a:prstGeom>
        <a:solidFill>
          <a:schemeClr val="tx1"/>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7735558" y="1192733"/>
        <a:ext cx="171336" cy="171799"/>
      </dsp:txXfrm>
    </dsp:sp>
    <dsp:sp modelId="{38BCECF6-686D-5047-A7D9-4BF6FF5475F7}">
      <dsp:nvSpPr>
        <dsp:cNvPr id="0" name=""/>
        <dsp:cNvSpPr/>
      </dsp:nvSpPr>
      <dsp:spPr>
        <a:xfrm>
          <a:off x="8081927" y="932265"/>
          <a:ext cx="1154561" cy="692736"/>
        </a:xfrm>
        <a:prstGeom prst="roundRect">
          <a:avLst>
            <a:gd name="adj" fmla="val 10000"/>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GB" sz="1100" kern="1200" dirty="0">
            <a:solidFill>
              <a:srgbClr val="0070C0"/>
            </a:solidFill>
          </a:endParaRPr>
        </a:p>
      </dsp:txBody>
      <dsp:txXfrm>
        <a:off x="8102217" y="952555"/>
        <a:ext cx="1113981" cy="6521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6B399B-2516-B444-8564-90424E094421}" type="datetimeFigureOut">
              <a:rPr lang="en-US" smtClean="0"/>
              <a:t>6/4/24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70348-7EDF-F344-9A27-D09EFD09FEED}" type="slidenum">
              <a:rPr lang="en-US" smtClean="0"/>
              <a:t>‹#›</a:t>
            </a:fld>
            <a:endParaRPr lang="en-US"/>
          </a:p>
        </p:txBody>
      </p:sp>
    </p:spTree>
    <p:extLst>
      <p:ext uri="{BB962C8B-B14F-4D97-AF65-F5344CB8AC3E}">
        <p14:creationId xmlns:p14="http://schemas.microsoft.com/office/powerpoint/2010/main" val="494118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6/4/24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254295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6/4/24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3563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6/4/24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72622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6/4/24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790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6/4/24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4933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6/4/24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7925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6/4/24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9810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6/4/24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45805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6/4/24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086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6/4/24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795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6/4/24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45162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6/4/24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114484538"/>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79" r:id="rId7"/>
    <p:sldLayoutId id="2147483880" r:id="rId8"/>
    <p:sldLayoutId id="2147483881" r:id="rId9"/>
    <p:sldLayoutId id="2147483882" r:id="rId10"/>
    <p:sldLayoutId id="2147483889"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github.com/ankitakotadiya/Text_Analysis" TargetMode="Externa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0.svg"/><Relationship Id="rId7" Type="http://schemas.openxmlformats.org/officeDocument/2006/relationships/diagramLayout" Target="../diagrams/layout2.xml"/><Relationship Id="rId12"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13.png"/><Relationship Id="rId5" Type="http://schemas.openxmlformats.org/officeDocument/2006/relationships/image" Target="../media/image12.svg"/><Relationship Id="rId10" Type="http://schemas.microsoft.com/office/2007/relationships/diagramDrawing" Target="../diagrams/drawing2.xml"/><Relationship Id="rId4" Type="http://schemas.openxmlformats.org/officeDocument/2006/relationships/image" Target="../media/image11.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Rectangle 64">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Desk with productivity items">
            <a:extLst>
              <a:ext uri="{FF2B5EF4-FFF2-40B4-BE49-F238E27FC236}">
                <a16:creationId xmlns:a16="http://schemas.microsoft.com/office/drawing/2014/main" id="{BC2D29D6-91BC-D0A0-2106-B19DCDB18329}"/>
              </a:ext>
            </a:extLst>
          </p:cNvPr>
          <p:cNvPicPr>
            <a:picLocks noChangeAspect="1"/>
          </p:cNvPicPr>
          <p:nvPr/>
        </p:nvPicPr>
        <p:blipFill rotWithShape="1">
          <a:blip r:embed="rId2">
            <a:alphaModFix amt="60000"/>
          </a:blip>
          <a:srcRect b="15747"/>
          <a:stretch/>
        </p:blipFill>
        <p:spPr>
          <a:xfrm>
            <a:off x="-4" y="10"/>
            <a:ext cx="12192000" cy="6857990"/>
          </a:xfrm>
          <a:prstGeom prst="rect">
            <a:avLst/>
          </a:prstGeom>
        </p:spPr>
      </p:pic>
      <p:grpSp>
        <p:nvGrpSpPr>
          <p:cNvPr id="67" name="Group 66">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68" name="Picture 67">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69" name="Picture 68">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465FE69C-2223-CFA3-6121-4A8E803966C9}"/>
              </a:ext>
            </a:extLst>
          </p:cNvPr>
          <p:cNvSpPr>
            <a:spLocks noGrp="1"/>
          </p:cNvSpPr>
          <p:nvPr>
            <p:ph type="ctrTitle"/>
          </p:nvPr>
        </p:nvSpPr>
        <p:spPr>
          <a:xfrm>
            <a:off x="838200" y="740211"/>
            <a:ext cx="7530685" cy="3163864"/>
          </a:xfrm>
        </p:spPr>
        <p:txBody>
          <a:bodyPr>
            <a:normAutofit/>
          </a:bodyPr>
          <a:lstStyle/>
          <a:p>
            <a:pPr algn="l"/>
            <a:r>
              <a:rPr lang="en-IN" sz="5200" dirty="0">
                <a:solidFill>
                  <a:schemeClr val="bg1"/>
                </a:solidFill>
              </a:rPr>
              <a:t>A Text Analysis of Research Documents Using NLP</a:t>
            </a:r>
            <a:endParaRPr lang="en-US" sz="5200" dirty="0">
              <a:solidFill>
                <a:schemeClr val="bg1"/>
              </a:solidFill>
            </a:endParaRPr>
          </a:p>
        </p:txBody>
      </p:sp>
      <p:sp>
        <p:nvSpPr>
          <p:cNvPr id="3" name="Subtitle 2">
            <a:extLst>
              <a:ext uri="{FF2B5EF4-FFF2-40B4-BE49-F238E27FC236}">
                <a16:creationId xmlns:a16="http://schemas.microsoft.com/office/drawing/2014/main" id="{CCFE5900-81FD-244E-4408-A909A5EA6F51}"/>
              </a:ext>
            </a:extLst>
          </p:cNvPr>
          <p:cNvSpPr>
            <a:spLocks noGrp="1"/>
          </p:cNvSpPr>
          <p:nvPr>
            <p:ph type="subTitle" idx="1"/>
          </p:nvPr>
        </p:nvSpPr>
        <p:spPr>
          <a:xfrm>
            <a:off x="838200" y="4074515"/>
            <a:ext cx="7583133" cy="1279124"/>
          </a:xfrm>
        </p:spPr>
        <p:txBody>
          <a:bodyPr>
            <a:normAutofit/>
          </a:bodyPr>
          <a:lstStyle/>
          <a:p>
            <a:pPr algn="l"/>
            <a:r>
              <a:rPr lang="en-US" sz="2200" dirty="0">
                <a:solidFill>
                  <a:schemeClr val="bg1"/>
                </a:solidFill>
              </a:rPr>
              <a:t>Ankita Kotadia</a:t>
            </a:r>
          </a:p>
          <a:p>
            <a:pPr algn="l"/>
            <a:r>
              <a:rPr lang="en-US" sz="2200">
                <a:solidFill>
                  <a:schemeClr val="bg1"/>
                </a:solidFill>
              </a:rPr>
              <a:t>Data Scientist</a:t>
            </a:r>
            <a:endParaRPr lang="en-US" sz="2200" dirty="0">
              <a:solidFill>
                <a:schemeClr val="bg1"/>
              </a:solidFill>
            </a:endParaRPr>
          </a:p>
        </p:txBody>
      </p:sp>
    </p:spTree>
    <p:extLst>
      <p:ext uri="{BB962C8B-B14F-4D97-AF65-F5344CB8AC3E}">
        <p14:creationId xmlns:p14="http://schemas.microsoft.com/office/powerpoint/2010/main" val="287735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3D78-6E1F-22DE-E144-87B691EA4134}"/>
              </a:ext>
            </a:extLst>
          </p:cNvPr>
          <p:cNvSpPr>
            <a:spLocks noGrp="1"/>
          </p:cNvSpPr>
          <p:nvPr>
            <p:ph type="title"/>
          </p:nvPr>
        </p:nvSpPr>
        <p:spPr/>
        <p:txBody>
          <a:bodyPr/>
          <a:lstStyle/>
          <a:p>
            <a:r>
              <a:rPr lang="en-US" dirty="0">
                <a:solidFill>
                  <a:srgbClr val="0070C0"/>
                </a:solidFill>
              </a:rPr>
              <a:t>Clustering Algorithms</a:t>
            </a:r>
          </a:p>
        </p:txBody>
      </p:sp>
      <p:sp>
        <p:nvSpPr>
          <p:cNvPr id="3" name="Content Placeholder 2">
            <a:extLst>
              <a:ext uri="{FF2B5EF4-FFF2-40B4-BE49-F238E27FC236}">
                <a16:creationId xmlns:a16="http://schemas.microsoft.com/office/drawing/2014/main" id="{C0DA5B70-FF58-0F4F-F8BD-6FE09838A02C}"/>
              </a:ext>
            </a:extLst>
          </p:cNvPr>
          <p:cNvSpPr>
            <a:spLocks noGrp="1"/>
          </p:cNvSpPr>
          <p:nvPr>
            <p:ph idx="1"/>
          </p:nvPr>
        </p:nvSpPr>
        <p:spPr>
          <a:xfrm>
            <a:off x="458694" y="1691323"/>
            <a:ext cx="11274612" cy="5166677"/>
          </a:xfrm>
        </p:spPr>
        <p:txBody>
          <a:bodyPr>
            <a:normAutofit/>
          </a:bodyPr>
          <a:lstStyle/>
          <a:p>
            <a:r>
              <a:rPr lang="en-US" sz="2000" dirty="0"/>
              <a:t>Performed experimental analysis using various algorithms</a:t>
            </a:r>
            <a:r>
              <a:rPr lang="en-US" sz="2000" dirty="0">
                <a:solidFill>
                  <a:srgbClr val="209225"/>
                </a:solidFill>
              </a:rPr>
              <a:t> DBSCAN, HDBSCAN, Affinity Propagation, Spectral</a:t>
            </a:r>
            <a:r>
              <a:rPr lang="en-US" sz="2000" dirty="0">
                <a:solidFill>
                  <a:srgbClr val="92D050"/>
                </a:solidFill>
              </a:rPr>
              <a:t>,</a:t>
            </a:r>
            <a:r>
              <a:rPr lang="en-US" sz="2000" dirty="0"/>
              <a:t> however </a:t>
            </a:r>
            <a:r>
              <a:rPr lang="en-US" sz="2000" dirty="0">
                <a:solidFill>
                  <a:srgbClr val="0070C0"/>
                </a:solidFill>
              </a:rPr>
              <a:t>Agglomerative</a:t>
            </a:r>
            <a:r>
              <a:rPr lang="en-US" sz="2000" dirty="0"/>
              <a:t> outperformed all other algorithms.</a:t>
            </a:r>
          </a:p>
        </p:txBody>
      </p:sp>
      <p:pic>
        <p:nvPicPr>
          <p:cNvPr id="7" name="Picture 6" descr="A diagram of a cluster of dots&#10;&#10;Description automatically generated">
            <a:extLst>
              <a:ext uri="{FF2B5EF4-FFF2-40B4-BE49-F238E27FC236}">
                <a16:creationId xmlns:a16="http://schemas.microsoft.com/office/drawing/2014/main" id="{4146AF41-5454-DE1F-228A-C00CF06E8E8F}"/>
              </a:ext>
            </a:extLst>
          </p:cNvPr>
          <p:cNvPicPr>
            <a:picLocks noChangeAspect="1"/>
          </p:cNvPicPr>
          <p:nvPr/>
        </p:nvPicPr>
        <p:blipFill>
          <a:blip r:embed="rId2"/>
          <a:stretch>
            <a:fillRect/>
          </a:stretch>
        </p:blipFill>
        <p:spPr>
          <a:xfrm>
            <a:off x="6096000" y="3022201"/>
            <a:ext cx="1634932" cy="1661956"/>
          </a:xfrm>
          <a:prstGeom prst="rect">
            <a:avLst/>
          </a:prstGeom>
        </p:spPr>
      </p:pic>
      <p:pic>
        <p:nvPicPr>
          <p:cNvPr id="9" name="Picture 8" descr="A map of different colored dots&#10;&#10;Description automatically generated">
            <a:extLst>
              <a:ext uri="{FF2B5EF4-FFF2-40B4-BE49-F238E27FC236}">
                <a16:creationId xmlns:a16="http://schemas.microsoft.com/office/drawing/2014/main" id="{80DBE30D-4A00-2A1A-C275-6CE2E54D219A}"/>
              </a:ext>
            </a:extLst>
          </p:cNvPr>
          <p:cNvPicPr>
            <a:picLocks noChangeAspect="1"/>
          </p:cNvPicPr>
          <p:nvPr/>
        </p:nvPicPr>
        <p:blipFill>
          <a:blip r:embed="rId3"/>
          <a:stretch>
            <a:fillRect/>
          </a:stretch>
        </p:blipFill>
        <p:spPr>
          <a:xfrm>
            <a:off x="8027013" y="3016485"/>
            <a:ext cx="1730139" cy="1661957"/>
          </a:xfrm>
          <a:prstGeom prst="rect">
            <a:avLst/>
          </a:prstGeom>
        </p:spPr>
      </p:pic>
      <p:pic>
        <p:nvPicPr>
          <p:cNvPr id="11" name="Picture 10" descr="A map of clusters of colors&#10;&#10;Description automatically generated">
            <a:extLst>
              <a:ext uri="{FF2B5EF4-FFF2-40B4-BE49-F238E27FC236}">
                <a16:creationId xmlns:a16="http://schemas.microsoft.com/office/drawing/2014/main" id="{682CA54D-D626-4CDC-636F-911184EFE9C1}"/>
              </a:ext>
            </a:extLst>
          </p:cNvPr>
          <p:cNvPicPr>
            <a:picLocks noChangeAspect="1"/>
          </p:cNvPicPr>
          <p:nvPr/>
        </p:nvPicPr>
        <p:blipFill>
          <a:blip r:embed="rId4"/>
          <a:stretch>
            <a:fillRect/>
          </a:stretch>
        </p:blipFill>
        <p:spPr>
          <a:xfrm>
            <a:off x="10056906" y="3024855"/>
            <a:ext cx="1676400" cy="1662545"/>
          </a:xfrm>
          <a:prstGeom prst="rect">
            <a:avLst/>
          </a:prstGeom>
        </p:spPr>
      </p:pic>
      <p:pic>
        <p:nvPicPr>
          <p:cNvPr id="13" name="Picture 12" descr="A diagram of clusters of colors&#10;&#10;Description automatically generated with medium confidence">
            <a:extLst>
              <a:ext uri="{FF2B5EF4-FFF2-40B4-BE49-F238E27FC236}">
                <a16:creationId xmlns:a16="http://schemas.microsoft.com/office/drawing/2014/main" id="{2A60F862-9AAE-4457-ED86-6BA8F91FD12E}"/>
              </a:ext>
            </a:extLst>
          </p:cNvPr>
          <p:cNvPicPr>
            <a:picLocks noChangeAspect="1"/>
          </p:cNvPicPr>
          <p:nvPr/>
        </p:nvPicPr>
        <p:blipFill>
          <a:blip r:embed="rId5"/>
          <a:stretch>
            <a:fillRect/>
          </a:stretch>
        </p:blipFill>
        <p:spPr>
          <a:xfrm>
            <a:off x="8027014" y="4908175"/>
            <a:ext cx="1730138" cy="1710186"/>
          </a:xfrm>
          <a:prstGeom prst="rect">
            <a:avLst/>
          </a:prstGeom>
        </p:spPr>
      </p:pic>
      <p:pic>
        <p:nvPicPr>
          <p:cNvPr id="15" name="Picture 14" descr="A map of different colored dots&#10;&#10;Description automatically generated">
            <a:extLst>
              <a:ext uri="{FF2B5EF4-FFF2-40B4-BE49-F238E27FC236}">
                <a16:creationId xmlns:a16="http://schemas.microsoft.com/office/drawing/2014/main" id="{05A52036-9323-56AB-CDE5-E4C0D1364B65}"/>
              </a:ext>
            </a:extLst>
          </p:cNvPr>
          <p:cNvPicPr>
            <a:picLocks noChangeAspect="1"/>
          </p:cNvPicPr>
          <p:nvPr/>
        </p:nvPicPr>
        <p:blipFill>
          <a:blip r:embed="rId6"/>
          <a:stretch>
            <a:fillRect/>
          </a:stretch>
        </p:blipFill>
        <p:spPr>
          <a:xfrm>
            <a:off x="10088538" y="4927038"/>
            <a:ext cx="1663822" cy="1691323"/>
          </a:xfrm>
          <a:prstGeom prst="rect">
            <a:avLst/>
          </a:prstGeom>
        </p:spPr>
      </p:pic>
      <p:graphicFrame>
        <p:nvGraphicFramePr>
          <p:cNvPr id="19" name="Table 18">
            <a:extLst>
              <a:ext uri="{FF2B5EF4-FFF2-40B4-BE49-F238E27FC236}">
                <a16:creationId xmlns:a16="http://schemas.microsoft.com/office/drawing/2014/main" id="{E20C3F23-6022-76DB-1343-6F7C473A8D14}"/>
              </a:ext>
            </a:extLst>
          </p:cNvPr>
          <p:cNvGraphicFramePr>
            <a:graphicFrameLocks noGrp="1"/>
          </p:cNvGraphicFramePr>
          <p:nvPr>
            <p:extLst>
              <p:ext uri="{D42A27DB-BD31-4B8C-83A1-F6EECF244321}">
                <p14:modId xmlns:p14="http://schemas.microsoft.com/office/powerpoint/2010/main" val="4214394781"/>
              </p:ext>
            </p:extLst>
          </p:nvPr>
        </p:nvGraphicFramePr>
        <p:xfrm>
          <a:off x="581470" y="4190390"/>
          <a:ext cx="4926850" cy="2225040"/>
        </p:xfrm>
        <a:graphic>
          <a:graphicData uri="http://schemas.openxmlformats.org/drawingml/2006/table">
            <a:tbl>
              <a:tblPr firstRow="1" bandRow="1">
                <a:tableStyleId>{5C22544A-7EE6-4342-B048-85BDC9FD1C3A}</a:tableStyleId>
              </a:tblPr>
              <a:tblGrid>
                <a:gridCol w="2490343">
                  <a:extLst>
                    <a:ext uri="{9D8B030D-6E8A-4147-A177-3AD203B41FA5}">
                      <a16:colId xmlns:a16="http://schemas.microsoft.com/office/drawing/2014/main" val="1595532366"/>
                    </a:ext>
                  </a:extLst>
                </a:gridCol>
                <a:gridCol w="2436507">
                  <a:extLst>
                    <a:ext uri="{9D8B030D-6E8A-4147-A177-3AD203B41FA5}">
                      <a16:colId xmlns:a16="http://schemas.microsoft.com/office/drawing/2014/main" val="1939757366"/>
                    </a:ext>
                  </a:extLst>
                </a:gridCol>
              </a:tblGrid>
              <a:tr h="370840">
                <a:tc>
                  <a:txBody>
                    <a:bodyPr/>
                    <a:lstStyle/>
                    <a:p>
                      <a:pPr algn="ctr"/>
                      <a:r>
                        <a:rPr lang="en-US" dirty="0"/>
                        <a:t>Algorithms</a:t>
                      </a:r>
                    </a:p>
                  </a:txBody>
                  <a:tcPr>
                    <a:solidFill>
                      <a:srgbClr val="0070C0"/>
                    </a:solidFill>
                  </a:tcPr>
                </a:tc>
                <a:tc>
                  <a:txBody>
                    <a:bodyPr/>
                    <a:lstStyle/>
                    <a:p>
                      <a:r>
                        <a:rPr lang="en-US" dirty="0"/>
                        <a:t>Silhouette Score</a:t>
                      </a:r>
                    </a:p>
                  </a:txBody>
                  <a:tcPr>
                    <a:solidFill>
                      <a:srgbClr val="0070C0"/>
                    </a:solidFill>
                  </a:tcPr>
                </a:tc>
                <a:extLst>
                  <a:ext uri="{0D108BD9-81ED-4DB2-BD59-A6C34878D82A}">
                    <a16:rowId xmlns:a16="http://schemas.microsoft.com/office/drawing/2014/main" val="2814154169"/>
                  </a:ext>
                </a:extLst>
              </a:tr>
              <a:tr h="370840">
                <a:tc>
                  <a:txBody>
                    <a:bodyPr/>
                    <a:lstStyle/>
                    <a:p>
                      <a:pPr algn="l"/>
                      <a:r>
                        <a:rPr lang="en-US" dirty="0"/>
                        <a:t>Sentence Transformer</a:t>
                      </a:r>
                    </a:p>
                  </a:txBody>
                  <a:tcPr>
                    <a:solidFill>
                      <a:srgbClr val="0070C0">
                        <a:alpha val="40000"/>
                      </a:srgbClr>
                    </a:solidFill>
                  </a:tcPr>
                </a:tc>
                <a:tc>
                  <a:txBody>
                    <a:bodyPr/>
                    <a:lstStyle/>
                    <a:p>
                      <a:pPr algn="l"/>
                      <a:r>
                        <a:rPr lang="en-US" dirty="0"/>
                        <a:t>0.38</a:t>
                      </a:r>
                    </a:p>
                  </a:txBody>
                  <a:tcPr>
                    <a:solidFill>
                      <a:srgbClr val="0070C0">
                        <a:alpha val="40000"/>
                      </a:srgbClr>
                    </a:solidFill>
                  </a:tcPr>
                </a:tc>
                <a:extLst>
                  <a:ext uri="{0D108BD9-81ED-4DB2-BD59-A6C34878D82A}">
                    <a16:rowId xmlns:a16="http://schemas.microsoft.com/office/drawing/2014/main" val="1927440808"/>
                  </a:ext>
                </a:extLst>
              </a:tr>
              <a:tr h="370840">
                <a:tc>
                  <a:txBody>
                    <a:bodyPr/>
                    <a:lstStyle/>
                    <a:p>
                      <a:pPr algn="l"/>
                      <a:r>
                        <a:rPr lang="en-US" dirty="0"/>
                        <a:t>FastText</a:t>
                      </a:r>
                    </a:p>
                  </a:txBody>
                  <a:tcPr/>
                </a:tc>
                <a:tc>
                  <a:txBody>
                    <a:bodyPr/>
                    <a:lstStyle/>
                    <a:p>
                      <a:pPr algn="l"/>
                      <a:r>
                        <a:rPr lang="en-US" dirty="0"/>
                        <a:t>0.36</a:t>
                      </a:r>
                    </a:p>
                  </a:txBody>
                  <a:tcPr/>
                </a:tc>
                <a:extLst>
                  <a:ext uri="{0D108BD9-81ED-4DB2-BD59-A6C34878D82A}">
                    <a16:rowId xmlns:a16="http://schemas.microsoft.com/office/drawing/2014/main" val="2410837747"/>
                  </a:ext>
                </a:extLst>
              </a:tr>
              <a:tr h="370840">
                <a:tc>
                  <a:txBody>
                    <a:bodyPr/>
                    <a:lstStyle/>
                    <a:p>
                      <a:pPr algn="l"/>
                      <a:r>
                        <a:rPr lang="en-US" dirty="0"/>
                        <a:t>Doc2Vec</a:t>
                      </a:r>
                    </a:p>
                  </a:txBody>
                  <a:tcPr>
                    <a:solidFill>
                      <a:srgbClr val="0070C0">
                        <a:alpha val="40000"/>
                      </a:srgbClr>
                    </a:solidFill>
                  </a:tcPr>
                </a:tc>
                <a:tc>
                  <a:txBody>
                    <a:bodyPr/>
                    <a:lstStyle/>
                    <a:p>
                      <a:pPr algn="l"/>
                      <a:r>
                        <a:rPr lang="en-US" dirty="0"/>
                        <a:t>0.34</a:t>
                      </a:r>
                    </a:p>
                  </a:txBody>
                  <a:tcPr>
                    <a:solidFill>
                      <a:srgbClr val="0070C0">
                        <a:alpha val="40000"/>
                      </a:srgbClr>
                    </a:solidFill>
                  </a:tcPr>
                </a:tc>
                <a:extLst>
                  <a:ext uri="{0D108BD9-81ED-4DB2-BD59-A6C34878D82A}">
                    <a16:rowId xmlns:a16="http://schemas.microsoft.com/office/drawing/2014/main" val="2869162391"/>
                  </a:ext>
                </a:extLst>
              </a:tr>
              <a:tr h="370840">
                <a:tc>
                  <a:txBody>
                    <a:bodyPr/>
                    <a:lstStyle/>
                    <a:p>
                      <a:pPr algn="l"/>
                      <a:r>
                        <a:rPr lang="en-US" dirty="0"/>
                        <a:t>Word2Vec</a:t>
                      </a:r>
                    </a:p>
                  </a:txBody>
                  <a:tcPr/>
                </a:tc>
                <a:tc>
                  <a:txBody>
                    <a:bodyPr/>
                    <a:lstStyle/>
                    <a:p>
                      <a:pPr algn="l"/>
                      <a:r>
                        <a:rPr lang="en-US" dirty="0"/>
                        <a:t>0.33</a:t>
                      </a:r>
                    </a:p>
                  </a:txBody>
                  <a:tcPr/>
                </a:tc>
                <a:extLst>
                  <a:ext uri="{0D108BD9-81ED-4DB2-BD59-A6C34878D82A}">
                    <a16:rowId xmlns:a16="http://schemas.microsoft.com/office/drawing/2014/main" val="2768224218"/>
                  </a:ext>
                </a:extLst>
              </a:tr>
              <a:tr h="370840">
                <a:tc>
                  <a:txBody>
                    <a:bodyPr/>
                    <a:lstStyle/>
                    <a:p>
                      <a:pPr algn="l"/>
                      <a:r>
                        <a:rPr lang="en-US" dirty="0"/>
                        <a:t>TFIDF</a:t>
                      </a:r>
                    </a:p>
                  </a:txBody>
                  <a:tcPr>
                    <a:solidFill>
                      <a:srgbClr val="0070C0">
                        <a:alpha val="40000"/>
                      </a:srgbClr>
                    </a:solidFill>
                  </a:tcPr>
                </a:tc>
                <a:tc>
                  <a:txBody>
                    <a:bodyPr/>
                    <a:lstStyle/>
                    <a:p>
                      <a:pPr algn="l"/>
                      <a:r>
                        <a:rPr lang="en-US" dirty="0"/>
                        <a:t>0.44</a:t>
                      </a:r>
                    </a:p>
                  </a:txBody>
                  <a:tcPr>
                    <a:solidFill>
                      <a:srgbClr val="0070C0">
                        <a:alpha val="40000"/>
                      </a:srgbClr>
                    </a:solidFill>
                  </a:tcPr>
                </a:tc>
                <a:extLst>
                  <a:ext uri="{0D108BD9-81ED-4DB2-BD59-A6C34878D82A}">
                    <a16:rowId xmlns:a16="http://schemas.microsoft.com/office/drawing/2014/main" val="4085992807"/>
                  </a:ext>
                </a:extLst>
              </a:tr>
            </a:tbl>
          </a:graphicData>
        </a:graphic>
      </p:graphicFrame>
      <p:sp>
        <p:nvSpPr>
          <p:cNvPr id="20" name="TextBox 19">
            <a:extLst>
              <a:ext uri="{FF2B5EF4-FFF2-40B4-BE49-F238E27FC236}">
                <a16:creationId xmlns:a16="http://schemas.microsoft.com/office/drawing/2014/main" id="{764CE281-EC5E-BD5F-784B-52E64CB10C1D}"/>
              </a:ext>
            </a:extLst>
          </p:cNvPr>
          <p:cNvSpPr txBox="1"/>
          <p:nvPr/>
        </p:nvSpPr>
        <p:spPr>
          <a:xfrm>
            <a:off x="581470" y="3281601"/>
            <a:ext cx="5460341" cy="461665"/>
          </a:xfrm>
          <a:prstGeom prst="rect">
            <a:avLst/>
          </a:prstGeom>
          <a:noFill/>
        </p:spPr>
        <p:txBody>
          <a:bodyPr wrap="none" rtlCol="0">
            <a:spAutoFit/>
          </a:bodyPr>
          <a:lstStyle/>
          <a:p>
            <a:r>
              <a:rPr lang="en-US" sz="2400" dirty="0">
                <a:solidFill>
                  <a:srgbClr val="0070C0"/>
                </a:solidFill>
              </a:rPr>
              <a:t>Agglomerative(</a:t>
            </a:r>
            <a:r>
              <a:rPr lang="en-US" dirty="0">
                <a:solidFill>
                  <a:schemeClr val="tx1">
                    <a:lumMod val="85000"/>
                    <a:lumOff val="15000"/>
                  </a:schemeClr>
                </a:solidFill>
              </a:rPr>
              <a:t>linkage=</a:t>
            </a:r>
            <a:r>
              <a:rPr lang="en-US" dirty="0">
                <a:solidFill>
                  <a:srgbClr val="209225"/>
                </a:solidFill>
              </a:rPr>
              <a:t>‘ward’</a:t>
            </a:r>
            <a:r>
              <a:rPr lang="en-US" dirty="0">
                <a:solidFill>
                  <a:schemeClr val="tx1">
                    <a:lumMod val="85000"/>
                    <a:lumOff val="15000"/>
                  </a:schemeClr>
                </a:solidFill>
              </a:rPr>
              <a:t>, distance=</a:t>
            </a:r>
            <a:r>
              <a:rPr lang="en-US" dirty="0">
                <a:solidFill>
                  <a:srgbClr val="209225"/>
                </a:solidFill>
              </a:rPr>
              <a:t>9.5</a:t>
            </a:r>
            <a:r>
              <a:rPr lang="en-US" sz="2400" dirty="0">
                <a:solidFill>
                  <a:srgbClr val="0070C0"/>
                </a:solidFill>
              </a:rPr>
              <a:t>)</a:t>
            </a:r>
          </a:p>
        </p:txBody>
      </p:sp>
      <p:pic>
        <p:nvPicPr>
          <p:cNvPr id="5" name="Picture 4" descr="A screenshot of a computer screen&#10;&#10;Description automatically generated">
            <a:extLst>
              <a:ext uri="{FF2B5EF4-FFF2-40B4-BE49-F238E27FC236}">
                <a16:creationId xmlns:a16="http://schemas.microsoft.com/office/drawing/2014/main" id="{8E0BBB2D-AAF8-39F4-359E-996F09106BFB}"/>
              </a:ext>
            </a:extLst>
          </p:cNvPr>
          <p:cNvPicPr>
            <a:picLocks noChangeAspect="1"/>
          </p:cNvPicPr>
          <p:nvPr/>
        </p:nvPicPr>
        <p:blipFill>
          <a:blip r:embed="rId7"/>
          <a:stretch>
            <a:fillRect/>
          </a:stretch>
        </p:blipFill>
        <p:spPr>
          <a:xfrm>
            <a:off x="5704576" y="4948871"/>
            <a:ext cx="2126181" cy="1325564"/>
          </a:xfrm>
          <a:prstGeom prst="rect">
            <a:avLst/>
          </a:prstGeom>
        </p:spPr>
      </p:pic>
    </p:spTree>
    <p:extLst>
      <p:ext uri="{BB962C8B-B14F-4D97-AF65-F5344CB8AC3E}">
        <p14:creationId xmlns:p14="http://schemas.microsoft.com/office/powerpoint/2010/main" val="161754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A0AA-34F1-7B3E-D53B-8AE5C47BF6E2}"/>
              </a:ext>
            </a:extLst>
          </p:cNvPr>
          <p:cNvSpPr>
            <a:spLocks noGrp="1"/>
          </p:cNvSpPr>
          <p:nvPr>
            <p:ph type="title"/>
          </p:nvPr>
        </p:nvSpPr>
        <p:spPr/>
        <p:txBody>
          <a:bodyPr/>
          <a:lstStyle/>
          <a:p>
            <a:r>
              <a:rPr lang="en-US" dirty="0">
                <a:solidFill>
                  <a:srgbClr val="0070C0"/>
                </a:solidFill>
              </a:rPr>
              <a:t>Summarization of Clusters</a:t>
            </a:r>
          </a:p>
        </p:txBody>
      </p:sp>
      <p:sp>
        <p:nvSpPr>
          <p:cNvPr id="3" name="Content Placeholder 2">
            <a:extLst>
              <a:ext uri="{FF2B5EF4-FFF2-40B4-BE49-F238E27FC236}">
                <a16:creationId xmlns:a16="http://schemas.microsoft.com/office/drawing/2014/main" id="{9183DBAA-5BDE-D2D8-E838-C5CFEECCFE35}"/>
              </a:ext>
            </a:extLst>
          </p:cNvPr>
          <p:cNvSpPr>
            <a:spLocks noGrp="1"/>
          </p:cNvSpPr>
          <p:nvPr>
            <p:ph idx="1"/>
          </p:nvPr>
        </p:nvSpPr>
        <p:spPr/>
        <p:txBody>
          <a:bodyPr>
            <a:normAutofit lnSpcReduction="10000"/>
          </a:bodyPr>
          <a:lstStyle/>
          <a:p>
            <a:pPr marL="0" indent="0">
              <a:buNone/>
            </a:pPr>
            <a:r>
              <a:rPr lang="en-US" sz="2000" b="1" dirty="0">
                <a:solidFill>
                  <a:srgbClr val="0070C0"/>
                </a:solidFill>
              </a:rPr>
              <a:t>Challenges:</a:t>
            </a:r>
          </a:p>
          <a:p>
            <a:r>
              <a:rPr lang="en-IN" sz="1800" dirty="0">
                <a:solidFill>
                  <a:schemeClr val="tx1">
                    <a:lumMod val="85000"/>
                    <a:lumOff val="15000"/>
                  </a:schemeClr>
                </a:solidFill>
              </a:rPr>
              <a:t>Each cluster contains an average of </a:t>
            </a:r>
            <a:r>
              <a:rPr lang="en-IN" sz="1800" dirty="0">
                <a:solidFill>
                  <a:srgbClr val="209225"/>
                </a:solidFill>
              </a:rPr>
              <a:t>300K</a:t>
            </a:r>
            <a:r>
              <a:rPr lang="en-IN" sz="1800" dirty="0">
                <a:solidFill>
                  <a:schemeClr val="tx1">
                    <a:lumMod val="85000"/>
                    <a:lumOff val="15000"/>
                  </a:schemeClr>
                </a:solidFill>
              </a:rPr>
              <a:t> words. </a:t>
            </a:r>
          </a:p>
          <a:p>
            <a:r>
              <a:rPr lang="en-IN" sz="1800" dirty="0">
                <a:solidFill>
                  <a:schemeClr val="tx1">
                    <a:lumMod val="85000"/>
                    <a:lumOff val="15000"/>
                  </a:schemeClr>
                </a:solidFill>
              </a:rPr>
              <a:t>No existing algorithms support summarizing such large texts effectively.</a:t>
            </a:r>
          </a:p>
          <a:p>
            <a:pPr marL="0" indent="0">
              <a:buNone/>
            </a:pPr>
            <a:r>
              <a:rPr lang="en-IN" sz="2000" b="1" dirty="0">
                <a:solidFill>
                  <a:srgbClr val="0070C0"/>
                </a:solidFill>
              </a:rPr>
              <a:t>Solution:</a:t>
            </a:r>
          </a:p>
          <a:p>
            <a:r>
              <a:rPr lang="en-IN" sz="1800" dirty="0">
                <a:solidFill>
                  <a:schemeClr val="tx1">
                    <a:lumMod val="85000"/>
                    <a:lumOff val="15000"/>
                  </a:schemeClr>
                </a:solidFill>
              </a:rPr>
              <a:t>Created 5 subclusters within each large cluster. </a:t>
            </a:r>
          </a:p>
          <a:p>
            <a:r>
              <a:rPr lang="en-IN" sz="1800" dirty="0">
                <a:solidFill>
                  <a:schemeClr val="tx1">
                    <a:lumMod val="85000"/>
                    <a:lumOff val="15000"/>
                  </a:schemeClr>
                </a:solidFill>
              </a:rPr>
              <a:t>Centroids of subclusters contain meaningful information. </a:t>
            </a:r>
          </a:p>
          <a:p>
            <a:r>
              <a:rPr lang="en-IN" sz="1800" dirty="0">
                <a:solidFill>
                  <a:schemeClr val="tx1">
                    <a:lumMod val="85000"/>
                    <a:lumOff val="15000"/>
                  </a:schemeClr>
                </a:solidFill>
              </a:rPr>
              <a:t>Selected 5 centroid abstracts instead of random data points. </a:t>
            </a:r>
          </a:p>
          <a:p>
            <a:pPr marL="0" indent="0">
              <a:buNone/>
            </a:pPr>
            <a:r>
              <a:rPr lang="en-IN" sz="2000" b="1" dirty="0">
                <a:solidFill>
                  <a:srgbClr val="0070C0"/>
                </a:solidFill>
              </a:rPr>
              <a:t>Summarization Method:</a:t>
            </a:r>
            <a:r>
              <a:rPr lang="en-IN" dirty="0"/>
              <a:t> </a:t>
            </a:r>
          </a:p>
          <a:p>
            <a:r>
              <a:rPr lang="en-IN" sz="1800" dirty="0">
                <a:solidFill>
                  <a:schemeClr val="tx1">
                    <a:lumMod val="85000"/>
                    <a:lumOff val="15000"/>
                  </a:schemeClr>
                </a:solidFill>
              </a:rPr>
              <a:t>Used </a:t>
            </a:r>
            <a:r>
              <a:rPr lang="en-IN" sz="1800" dirty="0">
                <a:solidFill>
                  <a:srgbClr val="209225"/>
                </a:solidFill>
              </a:rPr>
              <a:t>T5</a:t>
            </a:r>
            <a:r>
              <a:rPr lang="en-IN" sz="1800" dirty="0">
                <a:solidFill>
                  <a:schemeClr val="tx1">
                    <a:lumMod val="85000"/>
                    <a:lumOff val="15000"/>
                  </a:schemeClr>
                </a:solidFill>
              </a:rPr>
              <a:t> (Text-to-Text Transfer Transformer) model to generate summary.</a:t>
            </a:r>
          </a:p>
          <a:p>
            <a:r>
              <a:rPr lang="en-IN" sz="1800" dirty="0">
                <a:solidFill>
                  <a:schemeClr val="tx1">
                    <a:lumMod val="85000"/>
                    <a:lumOff val="15000"/>
                  </a:schemeClr>
                </a:solidFill>
              </a:rPr>
              <a:t>Generated summaries from the centroid abstracts. </a:t>
            </a:r>
          </a:p>
          <a:p>
            <a:pPr marL="0" indent="0">
              <a:buNone/>
            </a:pPr>
            <a:endParaRPr lang="en-US" sz="1800" dirty="0">
              <a:solidFill>
                <a:schemeClr val="tx1">
                  <a:lumMod val="85000"/>
                  <a:lumOff val="15000"/>
                </a:schemeClr>
              </a:solidFill>
            </a:endParaRPr>
          </a:p>
        </p:txBody>
      </p:sp>
    </p:spTree>
    <p:extLst>
      <p:ext uri="{BB962C8B-B14F-4D97-AF65-F5344CB8AC3E}">
        <p14:creationId xmlns:p14="http://schemas.microsoft.com/office/powerpoint/2010/main" val="4127266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CE6C-EFC9-80DB-7FFC-30DF00046574}"/>
              </a:ext>
            </a:extLst>
          </p:cNvPr>
          <p:cNvSpPr>
            <a:spLocks noGrp="1"/>
          </p:cNvSpPr>
          <p:nvPr>
            <p:ph type="title"/>
          </p:nvPr>
        </p:nvSpPr>
        <p:spPr>
          <a:xfrm>
            <a:off x="458694" y="365760"/>
            <a:ext cx="6801088" cy="1325563"/>
          </a:xfrm>
        </p:spPr>
        <p:txBody>
          <a:bodyPr/>
          <a:lstStyle/>
          <a:p>
            <a:r>
              <a:rPr lang="en-US" dirty="0">
                <a:solidFill>
                  <a:srgbClr val="0070C0"/>
                </a:solidFill>
              </a:rPr>
              <a:t>Power BI Dashboard</a:t>
            </a:r>
          </a:p>
        </p:txBody>
      </p:sp>
      <p:pic>
        <p:nvPicPr>
          <p:cNvPr id="5" name="Content Placeholder 4" descr="A screenshot of a computer&#10;&#10;Description automatically generated">
            <a:extLst>
              <a:ext uri="{FF2B5EF4-FFF2-40B4-BE49-F238E27FC236}">
                <a16:creationId xmlns:a16="http://schemas.microsoft.com/office/drawing/2014/main" id="{5ED89DDF-E45E-140F-5DAF-07A78B6F4C5E}"/>
              </a:ext>
            </a:extLst>
          </p:cNvPr>
          <p:cNvPicPr>
            <a:picLocks noGrp="1" noChangeAspect="1"/>
          </p:cNvPicPr>
          <p:nvPr>
            <p:ph idx="1"/>
          </p:nvPr>
        </p:nvPicPr>
        <p:blipFill>
          <a:blip r:embed="rId2"/>
          <a:stretch>
            <a:fillRect/>
          </a:stretch>
        </p:blipFill>
        <p:spPr>
          <a:xfrm>
            <a:off x="458694" y="1705080"/>
            <a:ext cx="8408215" cy="4986087"/>
          </a:xfrm>
        </p:spPr>
      </p:pic>
      <p:pic>
        <p:nvPicPr>
          <p:cNvPr id="7" name="Picture 6" descr="A screenshot of a computer&#10;&#10;Description automatically generated">
            <a:extLst>
              <a:ext uri="{FF2B5EF4-FFF2-40B4-BE49-F238E27FC236}">
                <a16:creationId xmlns:a16="http://schemas.microsoft.com/office/drawing/2014/main" id="{C1D565B7-3BD9-3401-DDB5-D1D1D5123551}"/>
              </a:ext>
            </a:extLst>
          </p:cNvPr>
          <p:cNvPicPr>
            <a:picLocks noChangeAspect="1"/>
          </p:cNvPicPr>
          <p:nvPr/>
        </p:nvPicPr>
        <p:blipFill>
          <a:blip r:embed="rId3"/>
          <a:stretch>
            <a:fillRect/>
          </a:stretch>
        </p:blipFill>
        <p:spPr>
          <a:xfrm>
            <a:off x="9005867" y="365182"/>
            <a:ext cx="2069546" cy="6325985"/>
          </a:xfrm>
          <a:prstGeom prst="rect">
            <a:avLst/>
          </a:prstGeom>
        </p:spPr>
      </p:pic>
      <p:sp>
        <p:nvSpPr>
          <p:cNvPr id="13" name="Process 12">
            <a:extLst>
              <a:ext uri="{FF2B5EF4-FFF2-40B4-BE49-F238E27FC236}">
                <a16:creationId xmlns:a16="http://schemas.microsoft.com/office/drawing/2014/main" id="{33A98C1C-6240-78FC-5A22-215E051E1CF4}"/>
              </a:ext>
            </a:extLst>
          </p:cNvPr>
          <p:cNvSpPr/>
          <p:nvPr/>
        </p:nvSpPr>
        <p:spPr>
          <a:xfrm>
            <a:off x="9032932" y="1980631"/>
            <a:ext cx="2015415" cy="182083"/>
          </a:xfrm>
          <a:prstGeom prst="flowChartProces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Process 13">
            <a:extLst>
              <a:ext uri="{FF2B5EF4-FFF2-40B4-BE49-F238E27FC236}">
                <a16:creationId xmlns:a16="http://schemas.microsoft.com/office/drawing/2014/main" id="{8D9D54C0-2C1E-DD96-57C6-6B6E9DF4FDC6}"/>
              </a:ext>
            </a:extLst>
          </p:cNvPr>
          <p:cNvSpPr/>
          <p:nvPr/>
        </p:nvSpPr>
        <p:spPr>
          <a:xfrm>
            <a:off x="9068411" y="4322618"/>
            <a:ext cx="2015415" cy="568036"/>
          </a:xfrm>
          <a:prstGeom prst="flowChartProces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Process 16">
            <a:extLst>
              <a:ext uri="{FF2B5EF4-FFF2-40B4-BE49-F238E27FC236}">
                <a16:creationId xmlns:a16="http://schemas.microsoft.com/office/drawing/2014/main" id="{A166F399-2DC8-89CF-33F8-20038EB12667}"/>
              </a:ext>
            </a:extLst>
          </p:cNvPr>
          <p:cNvSpPr/>
          <p:nvPr/>
        </p:nvSpPr>
        <p:spPr>
          <a:xfrm>
            <a:off x="207818" y="1565564"/>
            <a:ext cx="2036618" cy="1537854"/>
          </a:xfrm>
          <a:prstGeom prst="flowChartProces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rocess 17">
            <a:extLst>
              <a:ext uri="{FF2B5EF4-FFF2-40B4-BE49-F238E27FC236}">
                <a16:creationId xmlns:a16="http://schemas.microsoft.com/office/drawing/2014/main" id="{45803E94-1B44-985E-77A0-3A4BFB739263}"/>
              </a:ext>
            </a:extLst>
          </p:cNvPr>
          <p:cNvSpPr/>
          <p:nvPr/>
        </p:nvSpPr>
        <p:spPr>
          <a:xfrm>
            <a:off x="458694" y="6012873"/>
            <a:ext cx="2353779" cy="692051"/>
          </a:xfrm>
          <a:prstGeom prst="flowChartProces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4121A32-8B81-B07D-843B-01B74AE00BAE}"/>
              </a:ext>
            </a:extLst>
          </p:cNvPr>
          <p:cNvSpPr txBox="1"/>
          <p:nvPr/>
        </p:nvSpPr>
        <p:spPr>
          <a:xfrm>
            <a:off x="2244436" y="2161308"/>
            <a:ext cx="2076659" cy="338554"/>
          </a:xfrm>
          <a:prstGeom prst="rect">
            <a:avLst/>
          </a:prstGeom>
          <a:noFill/>
        </p:spPr>
        <p:txBody>
          <a:bodyPr wrap="none" rtlCol="0">
            <a:spAutoFit/>
          </a:bodyPr>
          <a:lstStyle/>
          <a:p>
            <a:r>
              <a:rPr lang="en-US" sz="1600" dirty="0">
                <a:solidFill>
                  <a:srgbClr val="C00000"/>
                </a:solidFill>
              </a:rPr>
              <a:t>Dynamic Table Filter</a:t>
            </a:r>
          </a:p>
        </p:txBody>
      </p:sp>
      <p:sp>
        <p:nvSpPr>
          <p:cNvPr id="20" name="TextBox 19">
            <a:extLst>
              <a:ext uri="{FF2B5EF4-FFF2-40B4-BE49-F238E27FC236}">
                <a16:creationId xmlns:a16="http://schemas.microsoft.com/office/drawing/2014/main" id="{B031E9AF-D4C9-4531-B6F2-77C2E75F0403}"/>
              </a:ext>
            </a:extLst>
          </p:cNvPr>
          <p:cNvSpPr txBox="1"/>
          <p:nvPr/>
        </p:nvSpPr>
        <p:spPr>
          <a:xfrm>
            <a:off x="2822418" y="6122908"/>
            <a:ext cx="1411412" cy="338554"/>
          </a:xfrm>
          <a:prstGeom prst="rect">
            <a:avLst/>
          </a:prstGeom>
          <a:noFill/>
        </p:spPr>
        <p:txBody>
          <a:bodyPr wrap="none" rtlCol="0">
            <a:spAutoFit/>
          </a:bodyPr>
          <a:lstStyle/>
          <a:p>
            <a:r>
              <a:rPr lang="en-US" sz="1600" dirty="0">
                <a:solidFill>
                  <a:srgbClr val="C00000"/>
                </a:solidFill>
              </a:rPr>
              <a:t>Drill Through</a:t>
            </a:r>
          </a:p>
        </p:txBody>
      </p:sp>
      <p:sp>
        <p:nvSpPr>
          <p:cNvPr id="21" name="TextBox 20">
            <a:extLst>
              <a:ext uri="{FF2B5EF4-FFF2-40B4-BE49-F238E27FC236}">
                <a16:creationId xmlns:a16="http://schemas.microsoft.com/office/drawing/2014/main" id="{F73C6AB6-72D7-67A5-A9DF-43F1FB72821C}"/>
              </a:ext>
            </a:extLst>
          </p:cNvPr>
          <p:cNvSpPr txBox="1"/>
          <p:nvPr/>
        </p:nvSpPr>
        <p:spPr>
          <a:xfrm>
            <a:off x="11075413" y="4437359"/>
            <a:ext cx="1156466" cy="338554"/>
          </a:xfrm>
          <a:prstGeom prst="rect">
            <a:avLst/>
          </a:prstGeom>
          <a:noFill/>
        </p:spPr>
        <p:txBody>
          <a:bodyPr wrap="square" rtlCol="0">
            <a:spAutoFit/>
          </a:bodyPr>
          <a:lstStyle/>
          <a:p>
            <a:r>
              <a:rPr lang="en-US" sz="1600" dirty="0">
                <a:solidFill>
                  <a:srgbClr val="C00000"/>
                </a:solidFill>
              </a:rPr>
              <a:t>Measures</a:t>
            </a:r>
          </a:p>
        </p:txBody>
      </p:sp>
      <p:sp>
        <p:nvSpPr>
          <p:cNvPr id="22" name="TextBox 21">
            <a:extLst>
              <a:ext uri="{FF2B5EF4-FFF2-40B4-BE49-F238E27FC236}">
                <a16:creationId xmlns:a16="http://schemas.microsoft.com/office/drawing/2014/main" id="{6BDD4A0F-BC65-0C80-A55C-97C70C6FE6A5}"/>
              </a:ext>
            </a:extLst>
          </p:cNvPr>
          <p:cNvSpPr txBox="1"/>
          <p:nvPr/>
        </p:nvSpPr>
        <p:spPr>
          <a:xfrm>
            <a:off x="11035534" y="1779284"/>
            <a:ext cx="1156466" cy="584775"/>
          </a:xfrm>
          <a:prstGeom prst="rect">
            <a:avLst/>
          </a:prstGeom>
          <a:noFill/>
        </p:spPr>
        <p:txBody>
          <a:bodyPr wrap="square" rtlCol="0">
            <a:spAutoFit/>
          </a:bodyPr>
          <a:lstStyle/>
          <a:p>
            <a:r>
              <a:rPr lang="en-US" sz="1600" dirty="0">
                <a:solidFill>
                  <a:srgbClr val="C00000"/>
                </a:solidFill>
              </a:rPr>
              <a:t>Fact</a:t>
            </a:r>
            <a:br>
              <a:rPr lang="en-US" sz="1600" dirty="0">
                <a:solidFill>
                  <a:srgbClr val="C00000"/>
                </a:solidFill>
              </a:rPr>
            </a:br>
            <a:r>
              <a:rPr lang="en-US" sz="1600" dirty="0">
                <a:solidFill>
                  <a:srgbClr val="C00000"/>
                </a:solidFill>
              </a:rPr>
              <a:t>Table</a:t>
            </a:r>
          </a:p>
        </p:txBody>
      </p:sp>
    </p:spTree>
    <p:extLst>
      <p:ext uri="{BB962C8B-B14F-4D97-AF65-F5344CB8AC3E}">
        <p14:creationId xmlns:p14="http://schemas.microsoft.com/office/powerpoint/2010/main" val="191397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A1E55-285C-1AEE-4EAE-775CFA7C54E3}"/>
              </a:ext>
            </a:extLst>
          </p:cNvPr>
          <p:cNvSpPr>
            <a:spLocks noGrp="1"/>
          </p:cNvSpPr>
          <p:nvPr>
            <p:ph type="title"/>
          </p:nvPr>
        </p:nvSpPr>
        <p:spPr/>
        <p:txBody>
          <a:bodyPr/>
          <a:lstStyle/>
          <a:p>
            <a:r>
              <a:rPr lang="en-US" dirty="0">
                <a:solidFill>
                  <a:srgbClr val="0070C0"/>
                </a:solidFill>
              </a:rPr>
              <a:t>Power BI Dashboard</a:t>
            </a:r>
          </a:p>
        </p:txBody>
      </p:sp>
      <p:pic>
        <p:nvPicPr>
          <p:cNvPr id="5" name="Content Placeholder 4" descr="A screenshot of a computer&#10;&#10;Description automatically generated">
            <a:extLst>
              <a:ext uri="{FF2B5EF4-FFF2-40B4-BE49-F238E27FC236}">
                <a16:creationId xmlns:a16="http://schemas.microsoft.com/office/drawing/2014/main" id="{6914FDC8-E767-B6B7-F617-D07BDDFB896B}"/>
              </a:ext>
            </a:extLst>
          </p:cNvPr>
          <p:cNvPicPr>
            <a:picLocks noGrp="1" noChangeAspect="1"/>
          </p:cNvPicPr>
          <p:nvPr>
            <p:ph idx="1"/>
          </p:nvPr>
        </p:nvPicPr>
        <p:blipFill>
          <a:blip r:embed="rId2"/>
          <a:stretch>
            <a:fillRect/>
          </a:stretch>
        </p:blipFill>
        <p:spPr>
          <a:xfrm>
            <a:off x="133301" y="1633019"/>
            <a:ext cx="7959961" cy="4363926"/>
          </a:xfrm>
        </p:spPr>
      </p:pic>
      <p:pic>
        <p:nvPicPr>
          <p:cNvPr id="7" name="Picture 6" descr="A screenshot of a computer&#10;&#10;Description automatically generated">
            <a:extLst>
              <a:ext uri="{FF2B5EF4-FFF2-40B4-BE49-F238E27FC236}">
                <a16:creationId xmlns:a16="http://schemas.microsoft.com/office/drawing/2014/main" id="{B6075F76-A7DC-ABC9-0D0C-8C6682D1C82B}"/>
              </a:ext>
            </a:extLst>
          </p:cNvPr>
          <p:cNvPicPr>
            <a:picLocks noChangeAspect="1"/>
          </p:cNvPicPr>
          <p:nvPr/>
        </p:nvPicPr>
        <p:blipFill>
          <a:blip r:embed="rId3"/>
          <a:stretch>
            <a:fillRect/>
          </a:stretch>
        </p:blipFill>
        <p:spPr>
          <a:xfrm>
            <a:off x="8248349" y="1632382"/>
            <a:ext cx="3810350" cy="179661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C107824-223F-0694-26A2-097148B2EEC1}"/>
              </a:ext>
            </a:extLst>
          </p:cNvPr>
          <p:cNvPicPr>
            <a:picLocks noChangeAspect="1"/>
          </p:cNvPicPr>
          <p:nvPr/>
        </p:nvPicPr>
        <p:blipFill>
          <a:blip r:embed="rId4"/>
          <a:stretch>
            <a:fillRect/>
          </a:stretch>
        </p:blipFill>
        <p:spPr>
          <a:xfrm>
            <a:off x="8248349" y="4182492"/>
            <a:ext cx="3810350" cy="1814452"/>
          </a:xfrm>
          <a:prstGeom prst="rect">
            <a:avLst/>
          </a:prstGeom>
        </p:spPr>
      </p:pic>
      <p:sp>
        <p:nvSpPr>
          <p:cNvPr id="10" name="Process 9">
            <a:extLst>
              <a:ext uri="{FF2B5EF4-FFF2-40B4-BE49-F238E27FC236}">
                <a16:creationId xmlns:a16="http://schemas.microsoft.com/office/drawing/2014/main" id="{70DA9BCE-E7DC-6F12-BC83-38F0E677DFA7}"/>
              </a:ext>
            </a:extLst>
          </p:cNvPr>
          <p:cNvSpPr/>
          <p:nvPr/>
        </p:nvSpPr>
        <p:spPr>
          <a:xfrm>
            <a:off x="4765964" y="1691323"/>
            <a:ext cx="152400" cy="262168"/>
          </a:xfrm>
          <a:prstGeom prst="flowChartProcess">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321852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D0E2299B-CAE4-B6FB-A718-26488FACBA66}"/>
              </a:ext>
            </a:extLst>
          </p:cNvPr>
          <p:cNvPicPr>
            <a:picLocks noChangeAspect="1"/>
          </p:cNvPicPr>
          <p:nvPr/>
        </p:nvPicPr>
        <p:blipFill rotWithShape="1">
          <a:blip r:embed="rId2">
            <a:alphaModFix amt="60000"/>
          </a:blip>
          <a:srcRect r="5" b="1"/>
          <a:stretch/>
        </p:blipFill>
        <p:spPr>
          <a:xfrm>
            <a:off x="20" y="10"/>
            <a:ext cx="12188932" cy="6856614"/>
          </a:xfrm>
          <a:prstGeom prst="rect">
            <a:avLst/>
          </a:prstGeom>
        </p:spPr>
      </p:pic>
    </p:spTree>
    <p:extLst>
      <p:ext uri="{BB962C8B-B14F-4D97-AF65-F5344CB8AC3E}">
        <p14:creationId xmlns:p14="http://schemas.microsoft.com/office/powerpoint/2010/main" val="1472868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D0A3E0E5-B01E-D492-57D6-C13DAB9C301F}"/>
              </a:ext>
            </a:extLst>
          </p:cNvPr>
          <p:cNvPicPr>
            <a:picLocks noGrp="1" noChangeAspect="1"/>
          </p:cNvPicPr>
          <p:nvPr>
            <p:ph idx="1"/>
          </p:nvPr>
        </p:nvPicPr>
        <p:blipFill rotWithShape="1">
          <a:blip r:embed="rId3">
            <a:alphaModFix amt="60000"/>
          </a:blip>
          <a:srcRect r="5" b="1"/>
          <a:stretch/>
        </p:blipFill>
        <p:spPr>
          <a:xfrm>
            <a:off x="3048" y="10"/>
            <a:ext cx="12188952" cy="6856614"/>
          </a:xfrm>
          <a:prstGeom prst="rect">
            <a:avLst/>
          </a:prstGeom>
        </p:spPr>
      </p:pic>
    </p:spTree>
    <p:extLst>
      <p:ext uri="{BB962C8B-B14F-4D97-AF65-F5344CB8AC3E}">
        <p14:creationId xmlns:p14="http://schemas.microsoft.com/office/powerpoint/2010/main" val="3044705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1D519C72-1851-0473-3F44-7F620BAA1510}"/>
              </a:ext>
            </a:extLst>
          </p:cNvPr>
          <p:cNvPicPr>
            <a:picLocks noChangeAspect="1"/>
          </p:cNvPicPr>
          <p:nvPr/>
        </p:nvPicPr>
        <p:blipFill rotWithShape="1">
          <a:blip r:embed="rId2">
            <a:alphaModFix amt="60000"/>
          </a:blip>
          <a:srcRect r="5" b="1"/>
          <a:stretch/>
        </p:blipFill>
        <p:spPr>
          <a:xfrm>
            <a:off x="20" y="10"/>
            <a:ext cx="12188932" cy="6856614"/>
          </a:xfrm>
          <a:prstGeom prst="rect">
            <a:avLst/>
          </a:prstGeom>
        </p:spPr>
      </p:pic>
    </p:spTree>
    <p:extLst>
      <p:ext uri="{BB962C8B-B14F-4D97-AF65-F5344CB8AC3E}">
        <p14:creationId xmlns:p14="http://schemas.microsoft.com/office/powerpoint/2010/main" val="2101644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8" name="Group 27">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23" name="Picture 22">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4" name="Picture 23">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9C307C9-4E7A-F611-5B32-F9055EF5203D}"/>
              </a:ext>
            </a:extLst>
          </p:cNvPr>
          <p:cNvSpPr>
            <a:spLocks noGrp="1"/>
          </p:cNvSpPr>
          <p:nvPr>
            <p:ph type="title"/>
          </p:nvPr>
        </p:nvSpPr>
        <p:spPr>
          <a:xfrm>
            <a:off x="5638800" y="586992"/>
            <a:ext cx="5867400" cy="1664573"/>
          </a:xfrm>
        </p:spPr>
        <p:txBody>
          <a:bodyPr>
            <a:normAutofit/>
          </a:bodyPr>
          <a:lstStyle/>
          <a:p>
            <a:r>
              <a:rPr lang="en-US" dirty="0">
                <a:solidFill>
                  <a:srgbClr val="0070C0"/>
                </a:solidFill>
              </a:rPr>
              <a:t>Conclusion</a:t>
            </a:r>
          </a:p>
        </p:txBody>
      </p:sp>
      <p:pic>
        <p:nvPicPr>
          <p:cNvPr id="5" name="Picture 4" descr="Digital financial graph">
            <a:extLst>
              <a:ext uri="{FF2B5EF4-FFF2-40B4-BE49-F238E27FC236}">
                <a16:creationId xmlns:a16="http://schemas.microsoft.com/office/drawing/2014/main" id="{900C671E-8118-7E55-B7B4-2E2DAA231634}"/>
              </a:ext>
            </a:extLst>
          </p:cNvPr>
          <p:cNvPicPr>
            <a:picLocks noChangeAspect="1"/>
          </p:cNvPicPr>
          <p:nvPr/>
        </p:nvPicPr>
        <p:blipFill rotWithShape="1">
          <a:blip r:embed="rId4"/>
          <a:srcRect l="5" r="1" b="1"/>
          <a:stretch/>
        </p:blipFill>
        <p:spPr>
          <a:xfrm>
            <a:off x="606552" y="2143368"/>
            <a:ext cx="4724400" cy="2657607"/>
          </a:xfrm>
          <a:prstGeom prst="rect">
            <a:avLst/>
          </a:prstGeom>
        </p:spPr>
      </p:pic>
      <p:sp>
        <p:nvSpPr>
          <p:cNvPr id="3" name="Content Placeholder 2">
            <a:extLst>
              <a:ext uri="{FF2B5EF4-FFF2-40B4-BE49-F238E27FC236}">
                <a16:creationId xmlns:a16="http://schemas.microsoft.com/office/drawing/2014/main" id="{75A5BF3D-807B-4600-165D-0DF5B7AC170C}"/>
              </a:ext>
            </a:extLst>
          </p:cNvPr>
          <p:cNvSpPr>
            <a:spLocks noGrp="1"/>
          </p:cNvSpPr>
          <p:nvPr>
            <p:ph idx="1"/>
          </p:nvPr>
        </p:nvSpPr>
        <p:spPr>
          <a:xfrm>
            <a:off x="5638860" y="2411653"/>
            <a:ext cx="5867022" cy="3928822"/>
          </a:xfrm>
        </p:spPr>
        <p:txBody>
          <a:bodyPr>
            <a:normAutofit/>
          </a:bodyPr>
          <a:lstStyle/>
          <a:p>
            <a:r>
              <a:rPr lang="en-US" sz="1800" dirty="0"/>
              <a:t>In this project, I leveraged advanced NLP techniques to compare various algorithms and identify the most suitable one for our task, ultimately achieving effective clustering of research abstracts. The results were visualized through an interactive Power BI dashboard, providing researchers with a valuable tool to navigate and synthesize information efficiently.</a:t>
            </a:r>
          </a:p>
          <a:p>
            <a:endParaRPr lang="en-US" sz="1800" dirty="0"/>
          </a:p>
          <a:p>
            <a:r>
              <a:rPr lang="en-US" sz="1800" dirty="0">
                <a:solidFill>
                  <a:srgbClr val="0070C0"/>
                </a:solidFill>
                <a:hlinkClick r:id="rId5">
                  <a:extLst>
                    <a:ext uri="{A12FA001-AC4F-418D-AE19-62706E023703}">
                      <ahyp:hlinkClr xmlns:ahyp="http://schemas.microsoft.com/office/drawing/2018/hyperlinkcolor" val="tx"/>
                    </a:ext>
                  </a:extLst>
                </a:hlinkClick>
              </a:rPr>
              <a:t>GitHub</a:t>
            </a:r>
            <a:endParaRPr lang="en-US" sz="1800" dirty="0">
              <a:solidFill>
                <a:srgbClr val="0070C0"/>
              </a:solidFill>
            </a:endParaRPr>
          </a:p>
        </p:txBody>
      </p:sp>
    </p:spTree>
    <p:extLst>
      <p:ext uri="{BB962C8B-B14F-4D97-AF65-F5344CB8AC3E}">
        <p14:creationId xmlns:p14="http://schemas.microsoft.com/office/powerpoint/2010/main" val="2952619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16" name="Picture 15">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8" name="Content Placeholder 7">
            <a:extLst>
              <a:ext uri="{FF2B5EF4-FFF2-40B4-BE49-F238E27FC236}">
                <a16:creationId xmlns:a16="http://schemas.microsoft.com/office/drawing/2014/main" id="{F2B2FCB1-7010-27C5-120A-BC155984E0B1}"/>
              </a:ext>
            </a:extLst>
          </p:cNvPr>
          <p:cNvSpPr>
            <a:spLocks noGrp="1"/>
          </p:cNvSpPr>
          <p:nvPr>
            <p:ph idx="1"/>
          </p:nvPr>
        </p:nvSpPr>
        <p:spPr>
          <a:xfrm>
            <a:off x="3998566" y="2983635"/>
            <a:ext cx="5867022" cy="1588365"/>
          </a:xfrm>
        </p:spPr>
        <p:txBody>
          <a:bodyPr>
            <a:normAutofit/>
          </a:bodyPr>
          <a:lstStyle/>
          <a:p>
            <a:pPr marL="0" indent="0">
              <a:buNone/>
            </a:pPr>
            <a:r>
              <a:rPr lang="en-US" sz="3200" b="1" dirty="0">
                <a:solidFill>
                  <a:srgbClr val="0070C0"/>
                </a:solidFill>
              </a:rPr>
              <a:t>Thank You</a:t>
            </a:r>
          </a:p>
        </p:txBody>
      </p:sp>
      <p:pic>
        <p:nvPicPr>
          <p:cNvPr id="5" name="Graphic 4" descr="Smiling Face with No Fill">
            <a:extLst>
              <a:ext uri="{FF2B5EF4-FFF2-40B4-BE49-F238E27FC236}">
                <a16:creationId xmlns:a16="http://schemas.microsoft.com/office/drawing/2014/main" id="{41607FA5-B009-50F1-6647-0298B43766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40861" y="2627392"/>
            <a:ext cx="1303834" cy="1303834"/>
          </a:xfrm>
          <a:prstGeom prst="rect">
            <a:avLst/>
          </a:prstGeom>
        </p:spPr>
      </p:pic>
    </p:spTree>
    <p:extLst>
      <p:ext uri="{BB962C8B-B14F-4D97-AF65-F5344CB8AC3E}">
        <p14:creationId xmlns:p14="http://schemas.microsoft.com/office/powerpoint/2010/main" val="1501403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12B335A1-0110-4D6F-BC0E-DCDCB43203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5" name="Picture 14">
              <a:extLst>
                <a:ext uri="{FF2B5EF4-FFF2-40B4-BE49-F238E27FC236}">
                  <a16:creationId xmlns:a16="http://schemas.microsoft.com/office/drawing/2014/main" id="{3B05D9A1-5C36-49D4-8D83-8782DE1E1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D2C8D16-C3E9-4377-B192-9F3B9A8673D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FAB1FECF-772B-BE8A-A55E-2CF794982307}"/>
              </a:ext>
            </a:extLst>
          </p:cNvPr>
          <p:cNvSpPr>
            <a:spLocks noGrp="1"/>
          </p:cNvSpPr>
          <p:nvPr>
            <p:ph type="title"/>
          </p:nvPr>
        </p:nvSpPr>
        <p:spPr>
          <a:xfrm>
            <a:off x="1094391" y="381000"/>
            <a:ext cx="10003218" cy="1309256"/>
          </a:xfrm>
        </p:spPr>
        <p:txBody>
          <a:bodyPr>
            <a:normAutofit/>
          </a:bodyPr>
          <a:lstStyle/>
          <a:p>
            <a:pPr algn="ctr"/>
            <a:r>
              <a:rPr lang="en-US" dirty="0">
                <a:solidFill>
                  <a:srgbClr val="0070C0"/>
                </a:solidFill>
              </a:rPr>
              <a:t>Table of Contents</a:t>
            </a:r>
          </a:p>
        </p:txBody>
      </p:sp>
      <p:graphicFrame>
        <p:nvGraphicFramePr>
          <p:cNvPr id="5" name="Content Placeholder 2">
            <a:extLst>
              <a:ext uri="{FF2B5EF4-FFF2-40B4-BE49-F238E27FC236}">
                <a16:creationId xmlns:a16="http://schemas.microsoft.com/office/drawing/2014/main" id="{1C231300-98BE-510C-D1DD-E1F8E5B0778F}"/>
              </a:ext>
            </a:extLst>
          </p:cNvPr>
          <p:cNvGraphicFramePr>
            <a:graphicFrameLocks noGrp="1"/>
          </p:cNvGraphicFramePr>
          <p:nvPr>
            <p:ph idx="1"/>
            <p:extLst>
              <p:ext uri="{D42A27DB-BD31-4B8C-83A1-F6EECF244321}">
                <p14:modId xmlns:p14="http://schemas.microsoft.com/office/powerpoint/2010/main" val="1990084036"/>
              </p:ext>
            </p:extLst>
          </p:nvPr>
        </p:nvGraphicFramePr>
        <p:xfrm>
          <a:off x="838200" y="1613043"/>
          <a:ext cx="10515600" cy="4981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067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120E-81B6-F0F5-1C40-6471AD38651B}"/>
              </a:ext>
            </a:extLst>
          </p:cNvPr>
          <p:cNvSpPr>
            <a:spLocks noGrp="1"/>
          </p:cNvSpPr>
          <p:nvPr>
            <p:ph type="title"/>
          </p:nvPr>
        </p:nvSpPr>
        <p:spPr/>
        <p:txBody>
          <a:bodyPr/>
          <a:lstStyle/>
          <a:p>
            <a:r>
              <a:rPr lang="en-US">
                <a:solidFill>
                  <a:srgbClr val="0070C0"/>
                </a:solidFill>
              </a:rPr>
              <a:t>Problem Statement</a:t>
            </a:r>
            <a:endParaRPr lang="en-US" dirty="0">
              <a:solidFill>
                <a:srgbClr val="0070C0"/>
              </a:solidFill>
            </a:endParaRPr>
          </a:p>
        </p:txBody>
      </p:sp>
      <p:sp>
        <p:nvSpPr>
          <p:cNvPr id="3" name="Content Placeholder 2">
            <a:extLst>
              <a:ext uri="{FF2B5EF4-FFF2-40B4-BE49-F238E27FC236}">
                <a16:creationId xmlns:a16="http://schemas.microsoft.com/office/drawing/2014/main" id="{7299580B-7EA5-599F-FE1A-F02FC0FC463D}"/>
              </a:ext>
            </a:extLst>
          </p:cNvPr>
          <p:cNvSpPr>
            <a:spLocks noGrp="1"/>
          </p:cNvSpPr>
          <p:nvPr>
            <p:ph idx="1"/>
          </p:nvPr>
        </p:nvSpPr>
        <p:spPr/>
        <p:txBody>
          <a:bodyPr>
            <a:normAutofit fontScale="92500" lnSpcReduction="10000"/>
          </a:bodyPr>
          <a:lstStyle/>
          <a:p>
            <a:pPr marL="0" indent="0">
              <a:buNone/>
            </a:pPr>
            <a:r>
              <a:rPr lang="en-US" sz="2000" b="1" dirty="0">
                <a:solidFill>
                  <a:srgbClr val="0070C0"/>
                </a:solidFill>
              </a:rPr>
              <a:t>Challenges</a:t>
            </a:r>
          </a:p>
          <a:p>
            <a:r>
              <a:rPr lang="en-US" sz="2000" dirty="0">
                <a:solidFill>
                  <a:schemeClr val="tx1">
                    <a:lumMod val="85000"/>
                    <a:lumOff val="15000"/>
                  </a:schemeClr>
                </a:solidFill>
              </a:rPr>
              <a:t>Exponential growth of research publications.</a:t>
            </a:r>
          </a:p>
          <a:p>
            <a:r>
              <a:rPr lang="en-US" sz="2000" dirty="0">
                <a:solidFill>
                  <a:schemeClr val="tx1">
                    <a:lumMod val="85000"/>
                    <a:lumOff val="15000"/>
                  </a:schemeClr>
                </a:solidFill>
              </a:rPr>
              <a:t>Difficulty for researchers to stay updated.</a:t>
            </a:r>
          </a:p>
          <a:p>
            <a:r>
              <a:rPr lang="en-US" sz="2000" dirty="0">
                <a:solidFill>
                  <a:schemeClr val="tx1">
                    <a:lumMod val="85000"/>
                    <a:lumOff val="15000"/>
                  </a:schemeClr>
                </a:solidFill>
              </a:rPr>
              <a:t>Manual reading is time-consuming.</a:t>
            </a:r>
          </a:p>
          <a:p>
            <a:endParaRPr lang="en-US" sz="2000" dirty="0">
              <a:solidFill>
                <a:schemeClr val="tx1">
                  <a:lumMod val="85000"/>
                  <a:lumOff val="15000"/>
                </a:schemeClr>
              </a:solidFill>
            </a:endParaRPr>
          </a:p>
          <a:p>
            <a:pPr marL="0" indent="0">
              <a:buNone/>
            </a:pPr>
            <a:r>
              <a:rPr lang="en-US" sz="2000" b="1" dirty="0">
                <a:solidFill>
                  <a:srgbClr val="0070C0"/>
                </a:solidFill>
              </a:rPr>
              <a:t>Goal</a:t>
            </a:r>
          </a:p>
          <a:p>
            <a:r>
              <a:rPr lang="en-US" sz="2000" dirty="0">
                <a:solidFill>
                  <a:schemeClr val="tx1">
                    <a:lumMod val="85000"/>
                    <a:lumOff val="15000"/>
                  </a:schemeClr>
                </a:solidFill>
              </a:rPr>
              <a:t>Address the problem of information overload by developing an automated system to cluster research paper abstracts based on their semantic similarities and generate concise summaries for each cluster.</a:t>
            </a:r>
          </a:p>
          <a:p>
            <a:r>
              <a:rPr lang="en-US" sz="2000" dirty="0">
                <a:solidFill>
                  <a:schemeClr val="tx1">
                    <a:lumMod val="85000"/>
                    <a:lumOff val="15000"/>
                  </a:schemeClr>
                </a:solidFill>
              </a:rPr>
              <a:t>The proposed method employs NLP-based clustering techniques and utilizes pre-trained language models to generate summaries for each cluster.</a:t>
            </a:r>
          </a:p>
        </p:txBody>
      </p:sp>
    </p:spTree>
    <p:extLst>
      <p:ext uri="{BB962C8B-B14F-4D97-AF65-F5344CB8AC3E}">
        <p14:creationId xmlns:p14="http://schemas.microsoft.com/office/powerpoint/2010/main" val="2382277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0B5B8C31-E065-7BB9-2F32-CF66FCE4DC5C}"/>
              </a:ext>
            </a:extLst>
          </p:cNvPr>
          <p:cNvSpPr>
            <a:spLocks noGrp="1"/>
          </p:cNvSpPr>
          <p:nvPr>
            <p:ph type="title"/>
          </p:nvPr>
        </p:nvSpPr>
        <p:spPr>
          <a:xfrm>
            <a:off x="838200" y="586992"/>
            <a:ext cx="4524956" cy="2601283"/>
          </a:xfrm>
        </p:spPr>
        <p:txBody>
          <a:bodyPr>
            <a:normAutofit/>
          </a:bodyPr>
          <a:lstStyle/>
          <a:p>
            <a:r>
              <a:rPr lang="en-US" dirty="0">
                <a:solidFill>
                  <a:srgbClr val="0070C0"/>
                </a:solidFill>
              </a:rPr>
              <a:t>Data Overview</a:t>
            </a:r>
          </a:p>
        </p:txBody>
      </p:sp>
      <p:sp>
        <p:nvSpPr>
          <p:cNvPr id="3" name="Content Placeholder 2">
            <a:extLst>
              <a:ext uri="{FF2B5EF4-FFF2-40B4-BE49-F238E27FC236}">
                <a16:creationId xmlns:a16="http://schemas.microsoft.com/office/drawing/2014/main" id="{3C2C68B3-D833-21FF-EB0D-6B8673B214BF}"/>
              </a:ext>
            </a:extLst>
          </p:cNvPr>
          <p:cNvSpPr>
            <a:spLocks noGrp="1"/>
          </p:cNvSpPr>
          <p:nvPr>
            <p:ph idx="1"/>
          </p:nvPr>
        </p:nvSpPr>
        <p:spPr>
          <a:xfrm>
            <a:off x="838199" y="3340397"/>
            <a:ext cx="4824983" cy="2799869"/>
          </a:xfrm>
        </p:spPr>
        <p:txBody>
          <a:bodyPr>
            <a:normAutofit/>
          </a:bodyPr>
          <a:lstStyle/>
          <a:p>
            <a:r>
              <a:rPr lang="en-US" sz="1800" dirty="0"/>
              <a:t>Total Records: </a:t>
            </a:r>
            <a:r>
              <a:rPr lang="en-US" sz="1800" dirty="0">
                <a:solidFill>
                  <a:srgbClr val="209225"/>
                </a:solidFill>
              </a:rPr>
              <a:t>5000</a:t>
            </a:r>
          </a:p>
          <a:p>
            <a:r>
              <a:rPr lang="en-US" sz="1800" dirty="0"/>
              <a:t>Records After Removing Null Values: </a:t>
            </a:r>
            <a:r>
              <a:rPr lang="en-US" sz="1800" dirty="0">
                <a:solidFill>
                  <a:srgbClr val="209225"/>
                </a:solidFill>
              </a:rPr>
              <a:t>4993</a:t>
            </a:r>
          </a:p>
          <a:p>
            <a:endParaRPr lang="en-US" sz="1800" dirty="0"/>
          </a:p>
        </p:txBody>
      </p:sp>
      <p:pic>
        <p:nvPicPr>
          <p:cNvPr id="26" name="Picture 25">
            <a:extLst>
              <a:ext uri="{FF2B5EF4-FFF2-40B4-BE49-F238E27FC236}">
                <a16:creationId xmlns:a16="http://schemas.microsoft.com/office/drawing/2014/main" id="{57F4B770-E216-45BC-8251-20FFF115D2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descr="A graph with a bar&#10;&#10;Description automatically generated">
            <a:extLst>
              <a:ext uri="{FF2B5EF4-FFF2-40B4-BE49-F238E27FC236}">
                <a16:creationId xmlns:a16="http://schemas.microsoft.com/office/drawing/2014/main" id="{86DE8AF9-4C9B-9827-85AC-40289A15D56C}"/>
              </a:ext>
            </a:extLst>
          </p:cNvPr>
          <p:cNvPicPr>
            <a:picLocks noChangeAspect="1"/>
          </p:cNvPicPr>
          <p:nvPr/>
        </p:nvPicPr>
        <p:blipFill>
          <a:blip r:embed="rId3"/>
          <a:stretch>
            <a:fillRect/>
          </a:stretch>
        </p:blipFill>
        <p:spPr>
          <a:xfrm>
            <a:off x="5874675" y="1065836"/>
            <a:ext cx="2798479" cy="1947840"/>
          </a:xfrm>
          <a:prstGeom prst="rect">
            <a:avLst/>
          </a:prstGeom>
        </p:spPr>
      </p:pic>
      <p:pic>
        <p:nvPicPr>
          <p:cNvPr id="11" name="Picture 10" descr="A graph of a distribution of a number of columns&#10;&#10;Description automatically generated">
            <a:extLst>
              <a:ext uri="{FF2B5EF4-FFF2-40B4-BE49-F238E27FC236}">
                <a16:creationId xmlns:a16="http://schemas.microsoft.com/office/drawing/2014/main" id="{BE09B0BC-DB5E-3C3E-FD1C-04126BF3E7DB}"/>
              </a:ext>
            </a:extLst>
          </p:cNvPr>
          <p:cNvPicPr>
            <a:picLocks noChangeAspect="1"/>
          </p:cNvPicPr>
          <p:nvPr/>
        </p:nvPicPr>
        <p:blipFill>
          <a:blip r:embed="rId4"/>
          <a:stretch>
            <a:fillRect/>
          </a:stretch>
        </p:blipFill>
        <p:spPr>
          <a:xfrm>
            <a:off x="8878954" y="1140744"/>
            <a:ext cx="2798479" cy="1798023"/>
          </a:xfrm>
          <a:prstGeom prst="rect">
            <a:avLst/>
          </a:prstGeom>
        </p:spPr>
      </p:pic>
      <p:pic>
        <p:nvPicPr>
          <p:cNvPr id="9" name="Picture 8" descr="A graph with different colored bars&#10;&#10;Description automatically generated">
            <a:extLst>
              <a:ext uri="{FF2B5EF4-FFF2-40B4-BE49-F238E27FC236}">
                <a16:creationId xmlns:a16="http://schemas.microsoft.com/office/drawing/2014/main" id="{3B6E05B3-EB59-D977-4FFC-C51DCAFDFABC}"/>
              </a:ext>
            </a:extLst>
          </p:cNvPr>
          <p:cNvPicPr>
            <a:picLocks noChangeAspect="1"/>
          </p:cNvPicPr>
          <p:nvPr/>
        </p:nvPicPr>
        <p:blipFill>
          <a:blip r:embed="rId5"/>
          <a:stretch>
            <a:fillRect/>
          </a:stretch>
        </p:blipFill>
        <p:spPr>
          <a:xfrm>
            <a:off x="7479714" y="3340397"/>
            <a:ext cx="2798479" cy="1357262"/>
          </a:xfrm>
          <a:prstGeom prst="rect">
            <a:avLst/>
          </a:prstGeom>
        </p:spPr>
      </p:pic>
      <p:pic>
        <p:nvPicPr>
          <p:cNvPr id="17" name="Picture 16">
            <a:extLst>
              <a:ext uri="{FF2B5EF4-FFF2-40B4-BE49-F238E27FC236}">
                <a16:creationId xmlns:a16="http://schemas.microsoft.com/office/drawing/2014/main" id="{6489E01F-F7DA-956F-AC4C-61E3E1C199D7}"/>
              </a:ext>
            </a:extLst>
          </p:cNvPr>
          <p:cNvPicPr>
            <a:picLocks noChangeAspect="1"/>
          </p:cNvPicPr>
          <p:nvPr/>
        </p:nvPicPr>
        <p:blipFill>
          <a:blip r:embed="rId6"/>
          <a:stretch>
            <a:fillRect/>
          </a:stretch>
        </p:blipFill>
        <p:spPr>
          <a:xfrm>
            <a:off x="6528820" y="5245317"/>
            <a:ext cx="4860860" cy="546847"/>
          </a:xfrm>
          <a:prstGeom prst="rect">
            <a:avLst/>
          </a:prstGeom>
        </p:spPr>
      </p:pic>
    </p:spTree>
    <p:extLst>
      <p:ext uri="{BB962C8B-B14F-4D97-AF65-F5344CB8AC3E}">
        <p14:creationId xmlns:p14="http://schemas.microsoft.com/office/powerpoint/2010/main" val="1297328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7CE6-0DCE-4740-DD6A-6E3FC24900F9}"/>
              </a:ext>
            </a:extLst>
          </p:cNvPr>
          <p:cNvSpPr>
            <a:spLocks noGrp="1"/>
          </p:cNvSpPr>
          <p:nvPr>
            <p:ph type="title"/>
          </p:nvPr>
        </p:nvSpPr>
        <p:spPr/>
        <p:txBody>
          <a:bodyPr/>
          <a:lstStyle/>
          <a:p>
            <a:r>
              <a:rPr lang="en-US" dirty="0">
                <a:solidFill>
                  <a:srgbClr val="0070C0"/>
                </a:solidFill>
              </a:rPr>
              <a:t>Clustering Pipeline</a:t>
            </a:r>
          </a:p>
        </p:txBody>
      </p:sp>
      <p:sp>
        <p:nvSpPr>
          <p:cNvPr id="3" name="Content Placeholder 2">
            <a:extLst>
              <a:ext uri="{FF2B5EF4-FFF2-40B4-BE49-F238E27FC236}">
                <a16:creationId xmlns:a16="http://schemas.microsoft.com/office/drawing/2014/main" id="{1E4DB86D-8604-154D-6727-D8C3FA8DB461}"/>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Graphic 4" descr="Database outline">
            <a:extLst>
              <a:ext uri="{FF2B5EF4-FFF2-40B4-BE49-F238E27FC236}">
                <a16:creationId xmlns:a16="http://schemas.microsoft.com/office/drawing/2014/main" id="{E0CA7562-8868-AFBE-B8A1-4997E7A23A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8376" y="3050537"/>
            <a:ext cx="914400" cy="914400"/>
          </a:xfrm>
          <a:prstGeom prst="rect">
            <a:avLst/>
          </a:prstGeom>
        </p:spPr>
      </p:pic>
      <p:pic>
        <p:nvPicPr>
          <p:cNvPr id="17" name="Graphic 16" descr="Document outline">
            <a:extLst>
              <a:ext uri="{FF2B5EF4-FFF2-40B4-BE49-F238E27FC236}">
                <a16:creationId xmlns:a16="http://schemas.microsoft.com/office/drawing/2014/main" id="{411A4D28-ADE9-915D-23CC-92090FA062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21" y="3679189"/>
            <a:ext cx="914400" cy="914400"/>
          </a:xfrm>
          <a:prstGeom prst="rect">
            <a:avLst/>
          </a:prstGeom>
        </p:spPr>
      </p:pic>
      <p:pic>
        <p:nvPicPr>
          <p:cNvPr id="18" name="Graphic 17" descr="Document outline">
            <a:extLst>
              <a:ext uri="{FF2B5EF4-FFF2-40B4-BE49-F238E27FC236}">
                <a16:creationId xmlns:a16="http://schemas.microsoft.com/office/drawing/2014/main" id="{18CB4AE5-F19C-BDDC-EBA8-A062C2C20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21" y="2371725"/>
            <a:ext cx="914400" cy="914400"/>
          </a:xfrm>
          <a:prstGeom prst="rect">
            <a:avLst/>
          </a:prstGeom>
        </p:spPr>
      </p:pic>
      <p:sp>
        <p:nvSpPr>
          <p:cNvPr id="19" name="Right Brace 18">
            <a:extLst>
              <a:ext uri="{FF2B5EF4-FFF2-40B4-BE49-F238E27FC236}">
                <a16:creationId xmlns:a16="http://schemas.microsoft.com/office/drawing/2014/main" id="{3A6E9383-7ECC-B36F-0E87-B7ACC4100FD1}"/>
              </a:ext>
            </a:extLst>
          </p:cNvPr>
          <p:cNvSpPr/>
          <p:nvPr/>
        </p:nvSpPr>
        <p:spPr>
          <a:xfrm>
            <a:off x="1085850" y="2828925"/>
            <a:ext cx="377743" cy="1110932"/>
          </a:xfrm>
          <a:prstGeom prst="rightBrace">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CB675E80-659D-BEA1-1CC8-88A30CA0732B}"/>
              </a:ext>
            </a:extLst>
          </p:cNvPr>
          <p:cNvSpPr txBox="1"/>
          <p:nvPr/>
        </p:nvSpPr>
        <p:spPr>
          <a:xfrm>
            <a:off x="421063" y="4819332"/>
            <a:ext cx="1598515" cy="369332"/>
          </a:xfrm>
          <a:prstGeom prst="rect">
            <a:avLst/>
          </a:prstGeom>
          <a:noFill/>
        </p:spPr>
        <p:txBody>
          <a:bodyPr wrap="none" rtlCol="0">
            <a:spAutoFit/>
          </a:bodyPr>
          <a:lstStyle/>
          <a:p>
            <a:r>
              <a:rPr lang="en-US" dirty="0">
                <a:solidFill>
                  <a:srgbClr val="0070C0"/>
                </a:solidFill>
              </a:rPr>
              <a:t>Data Loading</a:t>
            </a:r>
          </a:p>
        </p:txBody>
      </p:sp>
      <p:graphicFrame>
        <p:nvGraphicFramePr>
          <p:cNvPr id="36" name="Diagram 35">
            <a:extLst>
              <a:ext uri="{FF2B5EF4-FFF2-40B4-BE49-F238E27FC236}">
                <a16:creationId xmlns:a16="http://schemas.microsoft.com/office/drawing/2014/main" id="{C7B3B64A-0FE3-625B-0839-0727203CC25F}"/>
              </a:ext>
            </a:extLst>
          </p:cNvPr>
          <p:cNvGraphicFramePr/>
          <p:nvPr>
            <p:extLst>
              <p:ext uri="{D42A27DB-BD31-4B8C-83A1-F6EECF244321}">
                <p14:modId xmlns:p14="http://schemas.microsoft.com/office/powerpoint/2010/main" val="3194780158"/>
              </p:ext>
            </p:extLst>
          </p:nvPr>
        </p:nvGraphicFramePr>
        <p:xfrm>
          <a:off x="2534449" y="2150366"/>
          <a:ext cx="9236488" cy="25572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0" name="Right Arrow 39">
            <a:extLst>
              <a:ext uri="{FF2B5EF4-FFF2-40B4-BE49-F238E27FC236}">
                <a16:creationId xmlns:a16="http://schemas.microsoft.com/office/drawing/2014/main" id="{AC889CD6-9146-FEFD-4736-546127405A76}"/>
              </a:ext>
            </a:extLst>
          </p:cNvPr>
          <p:cNvSpPr/>
          <p:nvPr/>
        </p:nvSpPr>
        <p:spPr>
          <a:xfrm>
            <a:off x="2176389" y="3286125"/>
            <a:ext cx="281673" cy="29479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42" name="Graphic 41" descr="Bar chart outline">
            <a:extLst>
              <a:ext uri="{FF2B5EF4-FFF2-40B4-BE49-F238E27FC236}">
                <a16:creationId xmlns:a16="http://schemas.microsoft.com/office/drawing/2014/main" id="{D4C9E30E-25A9-B823-3F2A-8245EE5C9B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72691" y="3112292"/>
            <a:ext cx="633413" cy="633413"/>
          </a:xfrm>
          <a:prstGeom prst="rect">
            <a:avLst/>
          </a:prstGeom>
        </p:spPr>
      </p:pic>
      <p:sp>
        <p:nvSpPr>
          <p:cNvPr id="43" name="TextBox 42">
            <a:extLst>
              <a:ext uri="{FF2B5EF4-FFF2-40B4-BE49-F238E27FC236}">
                <a16:creationId xmlns:a16="http://schemas.microsoft.com/office/drawing/2014/main" id="{D504C773-FAF5-1F2F-9D8F-1F4CA7CD0508}"/>
              </a:ext>
            </a:extLst>
          </p:cNvPr>
          <p:cNvSpPr txBox="1"/>
          <p:nvPr/>
        </p:nvSpPr>
        <p:spPr>
          <a:xfrm>
            <a:off x="10251483" y="3849321"/>
            <a:ext cx="1623201" cy="369332"/>
          </a:xfrm>
          <a:prstGeom prst="rect">
            <a:avLst/>
          </a:prstGeom>
          <a:noFill/>
        </p:spPr>
        <p:txBody>
          <a:bodyPr wrap="none" rtlCol="0">
            <a:spAutoFit/>
          </a:bodyPr>
          <a:lstStyle/>
          <a:p>
            <a:r>
              <a:rPr lang="en-US" dirty="0">
                <a:solidFill>
                  <a:srgbClr val="0070C0"/>
                </a:solidFill>
              </a:rPr>
              <a:t>BI Dashboard</a:t>
            </a:r>
          </a:p>
        </p:txBody>
      </p:sp>
    </p:spTree>
    <p:extLst>
      <p:ext uri="{BB962C8B-B14F-4D97-AF65-F5344CB8AC3E}">
        <p14:creationId xmlns:p14="http://schemas.microsoft.com/office/powerpoint/2010/main" val="1404975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14694-D5F0-1A11-6CF6-00556B3E79CB}"/>
              </a:ext>
            </a:extLst>
          </p:cNvPr>
          <p:cNvSpPr>
            <a:spLocks noGrp="1"/>
          </p:cNvSpPr>
          <p:nvPr>
            <p:ph type="title"/>
          </p:nvPr>
        </p:nvSpPr>
        <p:spPr/>
        <p:txBody>
          <a:bodyPr/>
          <a:lstStyle/>
          <a:p>
            <a:r>
              <a:rPr lang="en-US" dirty="0">
                <a:solidFill>
                  <a:srgbClr val="0070C0"/>
                </a:solidFill>
              </a:rPr>
              <a:t>Text Processing/Cleaning</a:t>
            </a:r>
          </a:p>
        </p:txBody>
      </p:sp>
      <p:sp>
        <p:nvSpPr>
          <p:cNvPr id="3" name="Content Placeholder 2">
            <a:extLst>
              <a:ext uri="{FF2B5EF4-FFF2-40B4-BE49-F238E27FC236}">
                <a16:creationId xmlns:a16="http://schemas.microsoft.com/office/drawing/2014/main" id="{84B0C709-E20A-1D52-C2B1-759A42CC2C31}"/>
              </a:ext>
            </a:extLst>
          </p:cNvPr>
          <p:cNvSpPr>
            <a:spLocks noGrp="1"/>
          </p:cNvSpPr>
          <p:nvPr>
            <p:ph idx="1"/>
          </p:nvPr>
        </p:nvSpPr>
        <p:spPr>
          <a:xfrm>
            <a:off x="458694" y="1585914"/>
            <a:ext cx="11274612" cy="4559300"/>
          </a:xfrm>
        </p:spPr>
        <p:txBody>
          <a:bodyPr>
            <a:normAutofit lnSpcReduction="10000"/>
          </a:bodyPr>
          <a:lstStyle/>
          <a:p>
            <a:r>
              <a:rPr lang="en-US" sz="1800" dirty="0">
                <a:solidFill>
                  <a:srgbClr val="209225"/>
                </a:solidFill>
              </a:rPr>
              <a:t>Lowered</a:t>
            </a:r>
            <a:r>
              <a:rPr lang="en-US" sz="1800" dirty="0">
                <a:solidFill>
                  <a:schemeClr val="tx1">
                    <a:lumMod val="85000"/>
                    <a:lumOff val="15000"/>
                  </a:schemeClr>
                </a:solidFill>
              </a:rPr>
              <a:t> all the text data.</a:t>
            </a:r>
          </a:p>
          <a:p>
            <a:r>
              <a:rPr lang="en-US" sz="1800" dirty="0">
                <a:solidFill>
                  <a:schemeClr val="tx1">
                    <a:lumMod val="85000"/>
                    <a:lumOff val="15000"/>
                  </a:schemeClr>
                </a:solidFill>
              </a:rPr>
              <a:t>Removed unnecessary information such as </a:t>
            </a:r>
            <a:r>
              <a:rPr lang="en-US" sz="1800" dirty="0">
                <a:solidFill>
                  <a:schemeClr val="accent3">
                    <a:lumMod val="75000"/>
                  </a:schemeClr>
                </a:solidFill>
              </a:rPr>
              <a:t>{‘In this study’, ‘Last sentence of each document’, ‘Shown’, ‘Investigate’}</a:t>
            </a:r>
            <a:r>
              <a:rPr lang="en-US" sz="1800" dirty="0">
                <a:solidFill>
                  <a:schemeClr val="tx1">
                    <a:lumMod val="85000"/>
                    <a:lumOff val="15000"/>
                  </a:schemeClr>
                </a:solidFill>
              </a:rPr>
              <a:t> and so on.</a:t>
            </a:r>
          </a:p>
          <a:p>
            <a:r>
              <a:rPr lang="en-US" sz="1800" dirty="0">
                <a:solidFill>
                  <a:schemeClr val="tx1">
                    <a:lumMod val="85000"/>
                    <a:lumOff val="15000"/>
                  </a:schemeClr>
                </a:solidFill>
              </a:rPr>
              <a:t>Removed special characters except </a:t>
            </a:r>
            <a:r>
              <a:rPr lang="en-US" sz="1800" dirty="0">
                <a:solidFill>
                  <a:schemeClr val="accent3">
                    <a:lumMod val="75000"/>
                  </a:schemeClr>
                </a:solidFill>
              </a:rPr>
              <a:t>{</a:t>
            </a:r>
            <a:r>
              <a:rPr lang="en-IN" sz="1800" dirty="0">
                <a:solidFill>
                  <a:schemeClr val="accent3">
                    <a:lumMod val="75000"/>
                  </a:schemeClr>
                </a:solidFill>
              </a:rPr>
              <a:t>'&lt;&gt;=%$-/≤≥+*’</a:t>
            </a:r>
            <a:r>
              <a:rPr lang="en-US" sz="1800" dirty="0">
                <a:solidFill>
                  <a:schemeClr val="accent3">
                    <a:lumMod val="75000"/>
                  </a:schemeClr>
                </a:solidFill>
              </a:rPr>
              <a:t>}</a:t>
            </a:r>
          </a:p>
          <a:p>
            <a:r>
              <a:rPr lang="en-US" sz="1800" dirty="0">
                <a:solidFill>
                  <a:schemeClr val="tx1">
                    <a:lumMod val="85000"/>
                    <a:lumOff val="15000"/>
                  </a:schemeClr>
                </a:solidFill>
              </a:rPr>
              <a:t>Removed </a:t>
            </a:r>
            <a:r>
              <a:rPr lang="en-US" sz="1800" dirty="0">
                <a:solidFill>
                  <a:srgbClr val="209225"/>
                </a:solidFill>
              </a:rPr>
              <a:t>Stopwords</a:t>
            </a:r>
            <a:r>
              <a:rPr lang="en-US" sz="1800" dirty="0">
                <a:solidFill>
                  <a:schemeClr val="tx1">
                    <a:lumMod val="85000"/>
                    <a:lumOff val="15000"/>
                  </a:schemeClr>
                </a:solidFill>
              </a:rPr>
              <a:t>.</a:t>
            </a:r>
          </a:p>
          <a:p>
            <a:r>
              <a:rPr lang="en-US" sz="1800" dirty="0">
                <a:solidFill>
                  <a:schemeClr val="tx1">
                    <a:lumMod val="85000"/>
                    <a:lumOff val="15000"/>
                  </a:schemeClr>
                </a:solidFill>
              </a:rPr>
              <a:t>Maintained </a:t>
            </a:r>
            <a:r>
              <a:rPr lang="en-US" sz="1800" dirty="0">
                <a:solidFill>
                  <a:srgbClr val="209225"/>
                </a:solidFill>
              </a:rPr>
              <a:t>1946</a:t>
            </a:r>
            <a:r>
              <a:rPr lang="en-US" sz="1800" dirty="0">
                <a:solidFill>
                  <a:schemeClr val="tx1">
                    <a:lumMod val="85000"/>
                    <a:lumOff val="15000"/>
                  </a:schemeClr>
                </a:solidFill>
              </a:rPr>
              <a:t> unique numbers for vocabulary richness.</a:t>
            </a:r>
          </a:p>
          <a:p>
            <a:r>
              <a:rPr lang="en-US" sz="1800" dirty="0">
                <a:solidFill>
                  <a:schemeClr val="tx1">
                    <a:lumMod val="85000"/>
                    <a:lumOff val="15000"/>
                  </a:schemeClr>
                </a:solidFill>
              </a:rPr>
              <a:t>Applied </a:t>
            </a:r>
            <a:r>
              <a:rPr lang="en-US" sz="1800" dirty="0">
                <a:solidFill>
                  <a:srgbClr val="209225"/>
                </a:solidFill>
              </a:rPr>
              <a:t>Word Lemmatization</a:t>
            </a:r>
            <a:r>
              <a:rPr lang="en-US" sz="1800" dirty="0">
                <a:solidFill>
                  <a:schemeClr val="tx1">
                    <a:lumMod val="85000"/>
                    <a:lumOff val="15000"/>
                  </a:schemeClr>
                </a:solidFill>
              </a:rPr>
              <a:t> to normalize words and that improved clustering performance.</a:t>
            </a:r>
          </a:p>
          <a:p>
            <a:pPr marL="0" indent="0">
              <a:buNone/>
            </a:pPr>
            <a:endParaRPr lang="en-US" sz="1800" dirty="0">
              <a:solidFill>
                <a:schemeClr val="tx1">
                  <a:lumMod val="85000"/>
                  <a:lumOff val="15000"/>
                </a:schemeClr>
              </a:solidFill>
            </a:endParaRPr>
          </a:p>
          <a:p>
            <a:pPr marL="0" indent="0">
              <a:buNone/>
            </a:pPr>
            <a:r>
              <a:rPr lang="en-US" sz="1800" b="1" dirty="0">
                <a:solidFill>
                  <a:srgbClr val="0070C0"/>
                </a:solidFill>
              </a:rPr>
              <a:t>After Processing:</a:t>
            </a:r>
          </a:p>
          <a:p>
            <a:pPr marL="0" indent="0">
              <a:buNone/>
            </a:pPr>
            <a:r>
              <a:rPr lang="en-US" sz="1800" dirty="0">
                <a:solidFill>
                  <a:schemeClr val="accent3">
                    <a:lumMod val="75000"/>
                  </a:schemeClr>
                </a:solidFill>
              </a:rPr>
              <a:t>“macrolepiota albuminosa berk pegler abundant active polysaccharide little known structure solution property water-extracted polysaccharide albuminosa mawp purified three fraction structural heterogeneity”</a:t>
            </a:r>
          </a:p>
        </p:txBody>
      </p:sp>
    </p:spTree>
    <p:extLst>
      <p:ext uri="{BB962C8B-B14F-4D97-AF65-F5344CB8AC3E}">
        <p14:creationId xmlns:p14="http://schemas.microsoft.com/office/powerpoint/2010/main" val="54123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E592-5A8A-1075-5444-FD811D468118}"/>
              </a:ext>
            </a:extLst>
          </p:cNvPr>
          <p:cNvSpPr>
            <a:spLocks noGrp="1"/>
          </p:cNvSpPr>
          <p:nvPr>
            <p:ph type="title"/>
          </p:nvPr>
        </p:nvSpPr>
        <p:spPr>
          <a:xfrm>
            <a:off x="458694" y="365761"/>
            <a:ext cx="10895106" cy="1220154"/>
          </a:xfrm>
        </p:spPr>
        <p:txBody>
          <a:bodyPr>
            <a:normAutofit/>
          </a:bodyPr>
          <a:lstStyle/>
          <a:p>
            <a:r>
              <a:rPr lang="en-US" sz="3600" dirty="0">
                <a:solidFill>
                  <a:srgbClr val="0070C0"/>
                </a:solidFill>
              </a:rPr>
              <a:t>Text Processing: Handling Journal Title Inconsistencies</a:t>
            </a:r>
          </a:p>
        </p:txBody>
      </p:sp>
      <p:sp>
        <p:nvSpPr>
          <p:cNvPr id="3" name="Content Placeholder 2">
            <a:extLst>
              <a:ext uri="{FF2B5EF4-FFF2-40B4-BE49-F238E27FC236}">
                <a16:creationId xmlns:a16="http://schemas.microsoft.com/office/drawing/2014/main" id="{DE5DAB11-77BD-4B36-89B7-25D820C449BC}"/>
              </a:ext>
            </a:extLst>
          </p:cNvPr>
          <p:cNvSpPr>
            <a:spLocks noGrp="1"/>
          </p:cNvSpPr>
          <p:nvPr>
            <p:ph idx="1"/>
          </p:nvPr>
        </p:nvSpPr>
        <p:spPr>
          <a:xfrm>
            <a:off x="458694" y="1585914"/>
            <a:ext cx="11274612" cy="4906326"/>
          </a:xfrm>
        </p:spPr>
        <p:txBody>
          <a:bodyPr>
            <a:normAutofit/>
          </a:bodyPr>
          <a:lstStyle/>
          <a:p>
            <a:pPr marL="0" indent="0">
              <a:buNone/>
            </a:pPr>
            <a:r>
              <a:rPr lang="en-IN" sz="2000" b="1" dirty="0">
                <a:solidFill>
                  <a:srgbClr val="0070C0"/>
                </a:solidFill>
              </a:rPr>
              <a:t>Challenge:</a:t>
            </a:r>
          </a:p>
          <a:p>
            <a:pPr algn="l">
              <a:buFont typeface="Arial" panose="020B0604020202020204" pitchFamily="34" charset="0"/>
              <a:buChar char="•"/>
            </a:pPr>
            <a:r>
              <a:rPr lang="en-IN" sz="1800" dirty="0"/>
              <a:t>Journal titles might be categorized differently due to typos or word interchanging.</a:t>
            </a:r>
          </a:p>
          <a:p>
            <a:pPr algn="l">
              <a:buFont typeface="Arial" panose="020B0604020202020204" pitchFamily="34" charset="0"/>
              <a:buChar char="•"/>
            </a:pPr>
            <a:r>
              <a:rPr lang="en-IN" sz="1800" dirty="0"/>
              <a:t>This leads to titles being considered as new categories, causing inconsistencies.</a:t>
            </a:r>
          </a:p>
          <a:p>
            <a:pPr marL="0" indent="0" algn="l">
              <a:buNone/>
            </a:pPr>
            <a:r>
              <a:rPr lang="en-IN" sz="2000" b="1" dirty="0">
                <a:solidFill>
                  <a:srgbClr val="0070C0"/>
                </a:solidFill>
              </a:rPr>
              <a:t>Solution:</a:t>
            </a:r>
          </a:p>
          <a:p>
            <a:r>
              <a:rPr lang="en-IN" sz="1800" dirty="0">
                <a:solidFill>
                  <a:schemeClr val="tx1">
                    <a:lumMod val="85000"/>
                    <a:lumOff val="15000"/>
                  </a:schemeClr>
                </a:solidFill>
              </a:rPr>
              <a:t>Generated embeddings using </a:t>
            </a:r>
            <a:r>
              <a:rPr lang="en-IN" sz="1800" dirty="0">
                <a:solidFill>
                  <a:srgbClr val="209225"/>
                </a:solidFill>
              </a:rPr>
              <a:t>Sentence Transformer</a:t>
            </a:r>
            <a:r>
              <a:rPr lang="en-IN" sz="1800" dirty="0">
                <a:solidFill>
                  <a:srgbClr val="92D050"/>
                </a:solidFill>
              </a:rPr>
              <a:t> </a:t>
            </a:r>
            <a:r>
              <a:rPr lang="en-IN" sz="1800" dirty="0">
                <a:solidFill>
                  <a:schemeClr val="tx1">
                    <a:lumMod val="85000"/>
                    <a:lumOff val="15000"/>
                  </a:schemeClr>
                </a:solidFill>
              </a:rPr>
              <a:t>and using </a:t>
            </a:r>
            <a:r>
              <a:rPr lang="en-IN" sz="1800" dirty="0">
                <a:solidFill>
                  <a:srgbClr val="209225"/>
                </a:solidFill>
              </a:rPr>
              <a:t>Cosine</a:t>
            </a:r>
            <a:r>
              <a:rPr lang="en-IN" sz="1800" dirty="0">
                <a:solidFill>
                  <a:schemeClr val="tx1">
                    <a:lumMod val="85000"/>
                    <a:lumOff val="15000"/>
                  </a:schemeClr>
                </a:solidFill>
              </a:rPr>
              <a:t> similarity found similarities between titles to ensure each title is unique.</a:t>
            </a:r>
          </a:p>
          <a:p>
            <a:pPr marL="0" indent="0">
              <a:buNone/>
            </a:pPr>
            <a:r>
              <a:rPr lang="en-IN" sz="1800" dirty="0">
                <a:solidFill>
                  <a:schemeClr val="tx1">
                    <a:lumMod val="85000"/>
                    <a:lumOff val="15000"/>
                  </a:schemeClr>
                </a:solidFill>
              </a:rPr>
              <a:t>Ex: </a:t>
            </a:r>
            <a:r>
              <a:rPr lang="en-IN" sz="1800" dirty="0">
                <a:solidFill>
                  <a:srgbClr val="209225"/>
                </a:solidFill>
              </a:rPr>
              <a:t>Food Microbiology</a:t>
            </a:r>
            <a:r>
              <a:rPr lang="en-IN" sz="1800" dirty="0">
                <a:solidFill>
                  <a:srgbClr val="92D050"/>
                </a:solidFill>
              </a:rPr>
              <a:t> </a:t>
            </a:r>
            <a:r>
              <a:rPr lang="en-IN" sz="1800" dirty="0">
                <a:solidFill>
                  <a:schemeClr val="tx1">
                    <a:lumMod val="85000"/>
                    <a:lumOff val="15000"/>
                  </a:schemeClr>
                </a:solidFill>
              </a:rPr>
              <a:t>and </a:t>
            </a:r>
            <a:r>
              <a:rPr lang="en-IN" sz="1800" dirty="0">
                <a:solidFill>
                  <a:srgbClr val="209225"/>
                </a:solidFill>
              </a:rPr>
              <a:t>International Journal of Food Microbiology</a:t>
            </a:r>
            <a:r>
              <a:rPr lang="en-IN" sz="1800" dirty="0">
                <a:solidFill>
                  <a:srgbClr val="92D050"/>
                </a:solidFill>
              </a:rPr>
              <a:t> </a:t>
            </a:r>
            <a:r>
              <a:rPr lang="en-IN" sz="1800" dirty="0">
                <a:solidFill>
                  <a:schemeClr val="tx1">
                    <a:lumMod val="85000"/>
                    <a:lumOff val="15000"/>
                  </a:schemeClr>
                </a:solidFill>
              </a:rPr>
              <a:t>are same.</a:t>
            </a:r>
            <a:br>
              <a:rPr lang="en-IN" sz="1400" dirty="0"/>
            </a:br>
            <a:endParaRPr lang="en-US" sz="2000" b="1" dirty="0">
              <a:solidFill>
                <a:srgbClr val="0070C0"/>
              </a:solidFill>
            </a:endParaRPr>
          </a:p>
        </p:txBody>
      </p:sp>
      <p:pic>
        <p:nvPicPr>
          <p:cNvPr id="5" name="Picture 4" descr="A green and yellow grid with black text&#10;&#10;Description automatically generated">
            <a:extLst>
              <a:ext uri="{FF2B5EF4-FFF2-40B4-BE49-F238E27FC236}">
                <a16:creationId xmlns:a16="http://schemas.microsoft.com/office/drawing/2014/main" id="{F47986BD-9E3E-6637-7A9A-EB78369008E8}"/>
              </a:ext>
            </a:extLst>
          </p:cNvPr>
          <p:cNvPicPr>
            <a:picLocks noChangeAspect="1"/>
          </p:cNvPicPr>
          <p:nvPr/>
        </p:nvPicPr>
        <p:blipFill>
          <a:blip r:embed="rId2"/>
          <a:stretch>
            <a:fillRect/>
          </a:stretch>
        </p:blipFill>
        <p:spPr>
          <a:xfrm>
            <a:off x="3504631" y="4586287"/>
            <a:ext cx="3224782" cy="2102295"/>
          </a:xfrm>
          <a:prstGeom prst="rect">
            <a:avLst/>
          </a:prstGeom>
        </p:spPr>
      </p:pic>
      <p:sp>
        <p:nvSpPr>
          <p:cNvPr id="6" name="TextBox 5">
            <a:extLst>
              <a:ext uri="{FF2B5EF4-FFF2-40B4-BE49-F238E27FC236}">
                <a16:creationId xmlns:a16="http://schemas.microsoft.com/office/drawing/2014/main" id="{210F4956-CECB-2526-AADA-E273EB9BF980}"/>
              </a:ext>
            </a:extLst>
          </p:cNvPr>
          <p:cNvSpPr txBox="1"/>
          <p:nvPr/>
        </p:nvSpPr>
        <p:spPr>
          <a:xfrm>
            <a:off x="7014194" y="5272086"/>
            <a:ext cx="4719112" cy="369332"/>
          </a:xfrm>
          <a:prstGeom prst="rect">
            <a:avLst/>
          </a:prstGeom>
          <a:noFill/>
        </p:spPr>
        <p:txBody>
          <a:bodyPr wrap="none" rtlCol="0">
            <a:spAutoFit/>
          </a:bodyPr>
          <a:lstStyle/>
          <a:p>
            <a:r>
              <a:rPr lang="en-US" dirty="0">
                <a:solidFill>
                  <a:srgbClr val="209225"/>
                </a:solidFill>
              </a:rPr>
              <a:t>&gt;0.90 similarity means both are exact same</a:t>
            </a:r>
          </a:p>
        </p:txBody>
      </p:sp>
    </p:spTree>
    <p:extLst>
      <p:ext uri="{BB962C8B-B14F-4D97-AF65-F5344CB8AC3E}">
        <p14:creationId xmlns:p14="http://schemas.microsoft.com/office/powerpoint/2010/main" val="4168268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D0FC-4286-48A8-8291-0128C82B94F9}"/>
              </a:ext>
            </a:extLst>
          </p:cNvPr>
          <p:cNvSpPr>
            <a:spLocks noGrp="1"/>
          </p:cNvSpPr>
          <p:nvPr>
            <p:ph type="title"/>
          </p:nvPr>
        </p:nvSpPr>
        <p:spPr/>
        <p:txBody>
          <a:bodyPr/>
          <a:lstStyle/>
          <a:p>
            <a:r>
              <a:rPr lang="en-US" dirty="0">
                <a:solidFill>
                  <a:srgbClr val="0070C0"/>
                </a:solidFill>
              </a:rPr>
              <a:t>Embeddings</a:t>
            </a:r>
          </a:p>
        </p:txBody>
      </p:sp>
      <p:sp>
        <p:nvSpPr>
          <p:cNvPr id="3" name="Content Placeholder 2">
            <a:extLst>
              <a:ext uri="{FF2B5EF4-FFF2-40B4-BE49-F238E27FC236}">
                <a16:creationId xmlns:a16="http://schemas.microsoft.com/office/drawing/2014/main" id="{E58FB22B-D93E-14D0-7FF5-68B0F99D1052}"/>
              </a:ext>
            </a:extLst>
          </p:cNvPr>
          <p:cNvSpPr>
            <a:spLocks noGrp="1"/>
          </p:cNvSpPr>
          <p:nvPr>
            <p:ph idx="1"/>
          </p:nvPr>
        </p:nvSpPr>
        <p:spPr>
          <a:xfrm>
            <a:off x="458694" y="1856508"/>
            <a:ext cx="11274612" cy="4288705"/>
          </a:xfrm>
        </p:spPr>
        <p:txBody>
          <a:bodyPr>
            <a:normAutofit fontScale="77500" lnSpcReduction="20000"/>
          </a:bodyPr>
          <a:lstStyle/>
          <a:p>
            <a:pPr marL="0" indent="0">
              <a:buNone/>
            </a:pPr>
            <a:r>
              <a:rPr lang="en-US" sz="3100" dirty="0">
                <a:solidFill>
                  <a:srgbClr val="0070C0"/>
                </a:solidFill>
              </a:rPr>
              <a:t>TFIDF</a:t>
            </a:r>
            <a:r>
              <a:rPr lang="en-US" dirty="0">
                <a:solidFill>
                  <a:srgbClr val="0070C0"/>
                </a:solidFill>
              </a:rPr>
              <a:t>(</a:t>
            </a:r>
            <a:r>
              <a:rPr lang="en-IN" dirty="0">
                <a:solidFill>
                  <a:schemeClr val="tx1">
                    <a:lumMod val="85000"/>
                    <a:lumOff val="15000"/>
                  </a:schemeClr>
                </a:solidFill>
              </a:rPr>
              <a:t>ngram_range=</a:t>
            </a:r>
            <a:r>
              <a:rPr lang="en-IN" dirty="0">
                <a:solidFill>
                  <a:srgbClr val="209225"/>
                </a:solidFill>
              </a:rPr>
              <a:t>(1, 3)</a:t>
            </a:r>
            <a:r>
              <a:rPr lang="en-IN" dirty="0">
                <a:solidFill>
                  <a:schemeClr val="tx1">
                    <a:lumMod val="85000"/>
                    <a:lumOff val="15000"/>
                  </a:schemeClr>
                </a:solidFill>
              </a:rPr>
              <a:t>, max_features=</a:t>
            </a:r>
            <a:r>
              <a:rPr lang="en-IN" dirty="0">
                <a:solidFill>
                  <a:srgbClr val="209225"/>
                </a:solidFill>
              </a:rPr>
              <a:t>500</a:t>
            </a:r>
            <a:r>
              <a:rPr lang="en-IN" dirty="0">
                <a:solidFill>
                  <a:srgbClr val="0070C0"/>
                </a:solidFill>
              </a:rPr>
              <a:t>)</a:t>
            </a:r>
          </a:p>
          <a:p>
            <a:pPr marL="0" indent="0">
              <a:buNone/>
            </a:pPr>
            <a:endParaRPr lang="en-US" dirty="0">
              <a:solidFill>
                <a:srgbClr val="0070C0"/>
              </a:solidFill>
            </a:endParaRPr>
          </a:p>
          <a:p>
            <a:pPr marL="0" indent="0">
              <a:buNone/>
            </a:pPr>
            <a:r>
              <a:rPr lang="en-US" sz="3100" dirty="0">
                <a:solidFill>
                  <a:srgbClr val="0070C0"/>
                </a:solidFill>
              </a:rPr>
              <a:t>SentenceTransformer</a:t>
            </a:r>
            <a:r>
              <a:rPr lang="en-US" dirty="0">
                <a:solidFill>
                  <a:srgbClr val="0070C0"/>
                </a:solidFill>
              </a:rPr>
              <a:t>(</a:t>
            </a:r>
            <a:r>
              <a:rPr lang="en-IN" dirty="0">
                <a:solidFill>
                  <a:schemeClr val="tx1">
                    <a:lumMod val="85000"/>
                    <a:lumOff val="15000"/>
                  </a:schemeClr>
                </a:solidFill>
              </a:rPr>
              <a:t>model_name = </a:t>
            </a:r>
            <a:r>
              <a:rPr lang="en-IN" dirty="0">
                <a:solidFill>
                  <a:srgbClr val="209225"/>
                </a:solidFill>
              </a:rPr>
              <a:t>'paraphrase-MiniLM-L6-v2’</a:t>
            </a:r>
            <a:r>
              <a:rPr lang="en-IN" dirty="0">
                <a:solidFill>
                  <a:schemeClr val="tx1">
                    <a:lumMod val="85000"/>
                    <a:lumOff val="15000"/>
                  </a:schemeClr>
                </a:solidFill>
              </a:rPr>
              <a:t>, dimensions=</a:t>
            </a:r>
            <a:r>
              <a:rPr lang="en-IN" dirty="0">
                <a:solidFill>
                  <a:srgbClr val="209225"/>
                </a:solidFill>
              </a:rPr>
              <a:t>348</a:t>
            </a:r>
            <a:r>
              <a:rPr lang="en-IN" dirty="0">
                <a:solidFill>
                  <a:srgbClr val="0070C0"/>
                </a:solidFill>
              </a:rPr>
              <a:t>)</a:t>
            </a:r>
          </a:p>
          <a:p>
            <a:pPr marL="0" indent="0">
              <a:buNone/>
            </a:pPr>
            <a:endParaRPr lang="en-US" dirty="0">
              <a:solidFill>
                <a:srgbClr val="0070C0"/>
              </a:solidFill>
            </a:endParaRPr>
          </a:p>
          <a:p>
            <a:pPr marL="0" indent="0">
              <a:buNone/>
            </a:pPr>
            <a:r>
              <a:rPr lang="en-US" sz="3100" dirty="0">
                <a:solidFill>
                  <a:srgbClr val="0070C0"/>
                </a:solidFill>
              </a:rPr>
              <a:t>Word2Vec</a:t>
            </a:r>
            <a:r>
              <a:rPr lang="en-US" dirty="0">
                <a:solidFill>
                  <a:srgbClr val="0070C0"/>
                </a:solidFill>
              </a:rPr>
              <a:t>(</a:t>
            </a:r>
            <a:r>
              <a:rPr lang="en-IN" sz="3100" dirty="0">
                <a:solidFill>
                  <a:schemeClr val="tx1">
                    <a:lumMod val="85000"/>
                    <a:lumOff val="15000"/>
                  </a:schemeClr>
                </a:solidFill>
              </a:rPr>
              <a:t>dimensions=</a:t>
            </a:r>
            <a:r>
              <a:rPr lang="en-IN" sz="3100" dirty="0">
                <a:solidFill>
                  <a:srgbClr val="209225"/>
                </a:solidFill>
              </a:rPr>
              <a:t>128</a:t>
            </a:r>
            <a:r>
              <a:rPr lang="en-IN" sz="3100" dirty="0">
                <a:solidFill>
                  <a:schemeClr val="tx1">
                    <a:lumMod val="85000"/>
                    <a:lumOff val="15000"/>
                  </a:schemeClr>
                </a:solidFill>
              </a:rPr>
              <a:t>, window=</a:t>
            </a:r>
            <a:r>
              <a:rPr lang="en-IN" sz="3100" dirty="0">
                <a:solidFill>
                  <a:srgbClr val="209225"/>
                </a:solidFill>
              </a:rPr>
              <a:t>3</a:t>
            </a:r>
            <a:r>
              <a:rPr lang="en-IN" sz="3100" dirty="0">
                <a:solidFill>
                  <a:schemeClr val="tx1">
                    <a:lumMod val="85000"/>
                    <a:lumOff val="15000"/>
                  </a:schemeClr>
                </a:solidFill>
              </a:rPr>
              <a:t>, min_words=</a:t>
            </a:r>
            <a:r>
              <a:rPr lang="en-IN" sz="3100" dirty="0">
                <a:solidFill>
                  <a:srgbClr val="209225"/>
                </a:solidFill>
              </a:rPr>
              <a:t>2</a:t>
            </a:r>
            <a:r>
              <a:rPr lang="en-IN" dirty="0">
                <a:solidFill>
                  <a:srgbClr val="0070C0"/>
                </a:solidFill>
              </a:rPr>
              <a:t>)</a:t>
            </a:r>
          </a:p>
          <a:p>
            <a:pPr marL="0" indent="0">
              <a:buNone/>
            </a:pPr>
            <a:endParaRPr lang="en-US" dirty="0">
              <a:solidFill>
                <a:srgbClr val="0070C0"/>
              </a:solidFill>
            </a:endParaRPr>
          </a:p>
          <a:p>
            <a:pPr marL="0" indent="0">
              <a:buNone/>
            </a:pPr>
            <a:r>
              <a:rPr lang="en-US" sz="3100" dirty="0">
                <a:solidFill>
                  <a:srgbClr val="0070C0"/>
                </a:solidFill>
              </a:rPr>
              <a:t>Doc2Vec</a:t>
            </a:r>
            <a:r>
              <a:rPr lang="en-US" dirty="0">
                <a:solidFill>
                  <a:srgbClr val="0070C0"/>
                </a:solidFill>
              </a:rPr>
              <a:t>(</a:t>
            </a:r>
            <a:r>
              <a:rPr lang="en-IN" sz="3100" dirty="0">
                <a:solidFill>
                  <a:schemeClr val="tx1">
                    <a:lumMod val="85000"/>
                    <a:lumOff val="15000"/>
                  </a:schemeClr>
                </a:solidFill>
              </a:rPr>
              <a:t>dimensions=</a:t>
            </a:r>
            <a:r>
              <a:rPr lang="en-IN" sz="3100" dirty="0">
                <a:solidFill>
                  <a:srgbClr val="209225"/>
                </a:solidFill>
              </a:rPr>
              <a:t>128</a:t>
            </a:r>
            <a:r>
              <a:rPr lang="en-IN" sz="3100" dirty="0">
                <a:solidFill>
                  <a:schemeClr val="tx1">
                    <a:lumMod val="85000"/>
                    <a:lumOff val="15000"/>
                  </a:schemeClr>
                </a:solidFill>
              </a:rPr>
              <a:t>, window=</a:t>
            </a:r>
            <a:r>
              <a:rPr lang="en-IN" sz="3100" dirty="0">
                <a:solidFill>
                  <a:srgbClr val="209225"/>
                </a:solidFill>
              </a:rPr>
              <a:t>3</a:t>
            </a:r>
            <a:r>
              <a:rPr lang="en-IN" sz="3100" dirty="0">
                <a:solidFill>
                  <a:schemeClr val="tx1">
                    <a:lumMod val="85000"/>
                    <a:lumOff val="15000"/>
                  </a:schemeClr>
                </a:solidFill>
              </a:rPr>
              <a:t>, min_words=</a:t>
            </a:r>
            <a:r>
              <a:rPr lang="en-IN" sz="3100" dirty="0">
                <a:solidFill>
                  <a:srgbClr val="209225"/>
                </a:solidFill>
              </a:rPr>
              <a:t>2</a:t>
            </a:r>
            <a:r>
              <a:rPr lang="en-IN" dirty="0">
                <a:solidFill>
                  <a:srgbClr val="0070C0"/>
                </a:solidFill>
              </a:rPr>
              <a:t>)</a:t>
            </a:r>
          </a:p>
          <a:p>
            <a:pPr marL="0" indent="0">
              <a:buNone/>
            </a:pPr>
            <a:endParaRPr lang="en-IN" b="0" dirty="0">
              <a:solidFill>
                <a:srgbClr val="0070C0"/>
              </a:solidFill>
              <a:effectLst/>
              <a:highlight>
                <a:srgbClr val="1E1E1E"/>
              </a:highlight>
              <a:latin typeface="Courier New" panose="02070309020205020404" pitchFamily="49" charset="0"/>
            </a:endParaRPr>
          </a:p>
          <a:p>
            <a:pPr marL="0" indent="0">
              <a:buNone/>
            </a:pPr>
            <a:r>
              <a:rPr lang="en-US" sz="3100" dirty="0">
                <a:solidFill>
                  <a:srgbClr val="0070C0"/>
                </a:solidFill>
              </a:rPr>
              <a:t>FASTTEXT</a:t>
            </a:r>
            <a:r>
              <a:rPr lang="en-US" dirty="0">
                <a:solidFill>
                  <a:srgbClr val="0070C0"/>
                </a:solidFill>
              </a:rPr>
              <a:t>(</a:t>
            </a:r>
            <a:r>
              <a:rPr lang="en-IN" sz="3100" dirty="0">
                <a:solidFill>
                  <a:schemeClr val="tx1">
                    <a:lumMod val="85000"/>
                    <a:lumOff val="15000"/>
                  </a:schemeClr>
                </a:solidFill>
              </a:rPr>
              <a:t>dimensions=</a:t>
            </a:r>
            <a:r>
              <a:rPr lang="en-IN" sz="3100" dirty="0">
                <a:solidFill>
                  <a:srgbClr val="209225"/>
                </a:solidFill>
              </a:rPr>
              <a:t>128</a:t>
            </a:r>
            <a:r>
              <a:rPr lang="en-IN" sz="3100" dirty="0">
                <a:solidFill>
                  <a:schemeClr val="tx1">
                    <a:lumMod val="85000"/>
                    <a:lumOff val="15000"/>
                  </a:schemeClr>
                </a:solidFill>
              </a:rPr>
              <a:t>, window=</a:t>
            </a:r>
            <a:r>
              <a:rPr lang="en-IN" sz="3100" dirty="0">
                <a:solidFill>
                  <a:srgbClr val="209225"/>
                </a:solidFill>
              </a:rPr>
              <a:t>3</a:t>
            </a:r>
            <a:r>
              <a:rPr lang="en-IN" sz="3100" dirty="0">
                <a:solidFill>
                  <a:schemeClr val="tx1">
                    <a:lumMod val="85000"/>
                    <a:lumOff val="15000"/>
                  </a:schemeClr>
                </a:solidFill>
              </a:rPr>
              <a:t>, min_words=</a:t>
            </a:r>
            <a:r>
              <a:rPr lang="en-IN" sz="3100" dirty="0">
                <a:solidFill>
                  <a:srgbClr val="209225"/>
                </a:solidFill>
              </a:rPr>
              <a:t>2</a:t>
            </a:r>
            <a:r>
              <a:rPr lang="en-IN" dirty="0">
                <a:solidFill>
                  <a:srgbClr val="0070C0"/>
                </a:solidFill>
              </a:rPr>
              <a:t>)</a:t>
            </a:r>
            <a:endParaRPr lang="en-IN" b="0" dirty="0">
              <a:solidFill>
                <a:srgbClr val="0070C0"/>
              </a:solidFill>
              <a:effectLst/>
              <a:highlight>
                <a:srgbClr val="1E1E1E"/>
              </a:highlight>
              <a:latin typeface="Courier New" panose="02070309020205020404" pitchFamily="49" charset="0"/>
            </a:endParaRPr>
          </a:p>
        </p:txBody>
      </p:sp>
    </p:spTree>
    <p:extLst>
      <p:ext uri="{BB962C8B-B14F-4D97-AF65-F5344CB8AC3E}">
        <p14:creationId xmlns:p14="http://schemas.microsoft.com/office/powerpoint/2010/main" val="827560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AED8-A05C-E2A1-2D57-D4189C3612BD}"/>
              </a:ext>
            </a:extLst>
          </p:cNvPr>
          <p:cNvSpPr>
            <a:spLocks noGrp="1"/>
          </p:cNvSpPr>
          <p:nvPr>
            <p:ph type="title"/>
          </p:nvPr>
        </p:nvSpPr>
        <p:spPr>
          <a:xfrm>
            <a:off x="458694" y="365760"/>
            <a:ext cx="10895106" cy="1073785"/>
          </a:xfrm>
        </p:spPr>
        <p:txBody>
          <a:bodyPr/>
          <a:lstStyle/>
          <a:p>
            <a:r>
              <a:rPr lang="en-US" dirty="0">
                <a:solidFill>
                  <a:srgbClr val="0070C0"/>
                </a:solidFill>
              </a:rPr>
              <a:t>Feature Extraction</a:t>
            </a:r>
          </a:p>
        </p:txBody>
      </p:sp>
      <p:sp>
        <p:nvSpPr>
          <p:cNvPr id="6" name="TextBox 5">
            <a:extLst>
              <a:ext uri="{FF2B5EF4-FFF2-40B4-BE49-F238E27FC236}">
                <a16:creationId xmlns:a16="http://schemas.microsoft.com/office/drawing/2014/main" id="{B1C9288F-9F80-A738-C6F7-821F8B3DCABD}"/>
              </a:ext>
            </a:extLst>
          </p:cNvPr>
          <p:cNvSpPr txBox="1"/>
          <p:nvPr/>
        </p:nvSpPr>
        <p:spPr>
          <a:xfrm>
            <a:off x="676272" y="1691323"/>
            <a:ext cx="2414588" cy="1200329"/>
          </a:xfrm>
          <a:prstGeom prst="rect">
            <a:avLst/>
          </a:prstGeom>
          <a:noFill/>
        </p:spPr>
        <p:txBody>
          <a:bodyPr wrap="square" rtlCol="0">
            <a:spAutoFit/>
          </a:bodyPr>
          <a:lstStyle/>
          <a:p>
            <a:pPr algn="ctr"/>
            <a:r>
              <a:rPr lang="en-US" b="1" dirty="0">
                <a:solidFill>
                  <a:srgbClr val="0070C0"/>
                </a:solidFill>
              </a:rPr>
              <a:t>Without Dimension Reduction</a:t>
            </a:r>
          </a:p>
          <a:p>
            <a:pPr algn="ctr"/>
            <a:r>
              <a:rPr lang="en-US" dirty="0">
                <a:solidFill>
                  <a:srgbClr val="209225"/>
                </a:solidFill>
              </a:rPr>
              <a:t>Max_dim = 500</a:t>
            </a:r>
          </a:p>
          <a:p>
            <a:pPr algn="ctr"/>
            <a:r>
              <a:rPr lang="en-US" dirty="0">
                <a:solidFill>
                  <a:srgbClr val="209225"/>
                </a:solidFill>
              </a:rPr>
              <a:t>Min_dim = 128</a:t>
            </a:r>
          </a:p>
        </p:txBody>
      </p:sp>
      <p:sp>
        <p:nvSpPr>
          <p:cNvPr id="7" name="Rounded Rectangle 6">
            <a:extLst>
              <a:ext uri="{FF2B5EF4-FFF2-40B4-BE49-F238E27FC236}">
                <a16:creationId xmlns:a16="http://schemas.microsoft.com/office/drawing/2014/main" id="{E6C6D2BA-BE8B-18CC-9203-D2F5945899A5}"/>
              </a:ext>
            </a:extLst>
          </p:cNvPr>
          <p:cNvSpPr/>
          <p:nvPr/>
        </p:nvSpPr>
        <p:spPr>
          <a:xfrm>
            <a:off x="561974" y="1578073"/>
            <a:ext cx="2643187" cy="128587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CE81331-B89F-965B-2A1C-D22C2A25C83E}"/>
              </a:ext>
            </a:extLst>
          </p:cNvPr>
          <p:cNvSpPr/>
          <p:nvPr/>
        </p:nvSpPr>
        <p:spPr>
          <a:xfrm>
            <a:off x="561973" y="3363006"/>
            <a:ext cx="2643187" cy="128587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8EDA51C-5A6C-86D5-0309-306F760945E2}"/>
              </a:ext>
            </a:extLst>
          </p:cNvPr>
          <p:cNvSpPr/>
          <p:nvPr/>
        </p:nvSpPr>
        <p:spPr>
          <a:xfrm>
            <a:off x="561975" y="5072060"/>
            <a:ext cx="2643187" cy="128587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8BB9B7A-6300-4FD3-8CE1-12B6ED05685D}"/>
              </a:ext>
            </a:extLst>
          </p:cNvPr>
          <p:cNvSpPr txBox="1"/>
          <p:nvPr/>
        </p:nvSpPr>
        <p:spPr>
          <a:xfrm>
            <a:off x="676272" y="3682777"/>
            <a:ext cx="2194832" cy="646331"/>
          </a:xfrm>
          <a:prstGeom prst="rect">
            <a:avLst/>
          </a:prstGeom>
          <a:noFill/>
        </p:spPr>
        <p:txBody>
          <a:bodyPr wrap="none" rtlCol="0">
            <a:spAutoFit/>
          </a:bodyPr>
          <a:lstStyle/>
          <a:p>
            <a:pPr algn="ctr"/>
            <a:r>
              <a:rPr lang="en-US" b="1" dirty="0">
                <a:solidFill>
                  <a:srgbClr val="0070C0"/>
                </a:solidFill>
              </a:rPr>
              <a:t>PCA</a:t>
            </a:r>
          </a:p>
          <a:p>
            <a:pPr algn="ctr"/>
            <a:r>
              <a:rPr lang="en-US" dirty="0">
                <a:solidFill>
                  <a:srgbClr val="209225"/>
                </a:solidFill>
              </a:rPr>
              <a:t>N_compenents = 2</a:t>
            </a:r>
          </a:p>
        </p:txBody>
      </p:sp>
      <p:sp>
        <p:nvSpPr>
          <p:cNvPr id="11" name="TextBox 10">
            <a:extLst>
              <a:ext uri="{FF2B5EF4-FFF2-40B4-BE49-F238E27FC236}">
                <a16:creationId xmlns:a16="http://schemas.microsoft.com/office/drawing/2014/main" id="{13E4AAAE-13A5-F0BF-261B-645B5DB7052C}"/>
              </a:ext>
            </a:extLst>
          </p:cNvPr>
          <p:cNvSpPr txBox="1"/>
          <p:nvPr/>
        </p:nvSpPr>
        <p:spPr>
          <a:xfrm>
            <a:off x="676272" y="5391831"/>
            <a:ext cx="2194832" cy="646331"/>
          </a:xfrm>
          <a:prstGeom prst="rect">
            <a:avLst/>
          </a:prstGeom>
          <a:noFill/>
        </p:spPr>
        <p:txBody>
          <a:bodyPr wrap="none" rtlCol="0">
            <a:spAutoFit/>
          </a:bodyPr>
          <a:lstStyle/>
          <a:p>
            <a:pPr algn="ctr"/>
            <a:r>
              <a:rPr lang="en-US" b="1" dirty="0">
                <a:solidFill>
                  <a:srgbClr val="0070C0"/>
                </a:solidFill>
              </a:rPr>
              <a:t>UMAP</a:t>
            </a:r>
          </a:p>
          <a:p>
            <a:pPr algn="ctr"/>
            <a:r>
              <a:rPr lang="en-US" dirty="0">
                <a:solidFill>
                  <a:srgbClr val="209225"/>
                </a:solidFill>
              </a:rPr>
              <a:t>N_compenents = 2</a:t>
            </a:r>
          </a:p>
        </p:txBody>
      </p:sp>
      <p:pic>
        <p:nvPicPr>
          <p:cNvPr id="13" name="Picture 12" descr="A diagram of a cluster of colorful dots&#10;&#10;Description automatically generated">
            <a:extLst>
              <a:ext uri="{FF2B5EF4-FFF2-40B4-BE49-F238E27FC236}">
                <a16:creationId xmlns:a16="http://schemas.microsoft.com/office/drawing/2014/main" id="{46785CE5-E689-EA10-6808-A3492FC850D3}"/>
              </a:ext>
            </a:extLst>
          </p:cNvPr>
          <p:cNvPicPr>
            <a:picLocks noChangeAspect="1"/>
          </p:cNvPicPr>
          <p:nvPr/>
        </p:nvPicPr>
        <p:blipFill>
          <a:blip r:embed="rId2"/>
          <a:stretch>
            <a:fillRect/>
          </a:stretch>
        </p:blipFill>
        <p:spPr>
          <a:xfrm>
            <a:off x="8831598" y="194267"/>
            <a:ext cx="2414588" cy="2289359"/>
          </a:xfrm>
          <a:prstGeom prst="rect">
            <a:avLst/>
          </a:prstGeom>
        </p:spPr>
      </p:pic>
      <p:pic>
        <p:nvPicPr>
          <p:cNvPr id="15" name="Picture 14" descr="A diagram of blue and orange dots&#10;&#10;Description automatically generated">
            <a:extLst>
              <a:ext uri="{FF2B5EF4-FFF2-40B4-BE49-F238E27FC236}">
                <a16:creationId xmlns:a16="http://schemas.microsoft.com/office/drawing/2014/main" id="{8FC7F7F4-0D63-BA82-56DF-732E03FF319C}"/>
              </a:ext>
            </a:extLst>
          </p:cNvPr>
          <p:cNvPicPr>
            <a:picLocks noChangeAspect="1"/>
          </p:cNvPicPr>
          <p:nvPr/>
        </p:nvPicPr>
        <p:blipFill>
          <a:blip r:embed="rId3"/>
          <a:stretch>
            <a:fillRect/>
          </a:stretch>
        </p:blipFill>
        <p:spPr>
          <a:xfrm>
            <a:off x="9237418" y="2735404"/>
            <a:ext cx="1678231" cy="1387192"/>
          </a:xfrm>
          <a:prstGeom prst="rect">
            <a:avLst/>
          </a:prstGeom>
        </p:spPr>
      </p:pic>
      <p:pic>
        <p:nvPicPr>
          <p:cNvPr id="17" name="Picture 16" descr="A map of clusters of abstract&#10;&#10;Description automatically generated">
            <a:extLst>
              <a:ext uri="{FF2B5EF4-FFF2-40B4-BE49-F238E27FC236}">
                <a16:creationId xmlns:a16="http://schemas.microsoft.com/office/drawing/2014/main" id="{125A7C67-3FD4-7068-FA17-25560C7647B0}"/>
              </a:ext>
            </a:extLst>
          </p:cNvPr>
          <p:cNvPicPr>
            <a:picLocks noChangeAspect="1"/>
          </p:cNvPicPr>
          <p:nvPr/>
        </p:nvPicPr>
        <p:blipFill>
          <a:blip r:embed="rId4"/>
          <a:stretch>
            <a:fillRect/>
          </a:stretch>
        </p:blipFill>
        <p:spPr>
          <a:xfrm>
            <a:off x="8831598" y="4374374"/>
            <a:ext cx="2414588" cy="2394633"/>
          </a:xfrm>
          <a:prstGeom prst="rect">
            <a:avLst/>
          </a:prstGeom>
        </p:spPr>
      </p:pic>
      <p:sp>
        <p:nvSpPr>
          <p:cNvPr id="18" name="Right Arrow 17">
            <a:extLst>
              <a:ext uri="{FF2B5EF4-FFF2-40B4-BE49-F238E27FC236}">
                <a16:creationId xmlns:a16="http://schemas.microsoft.com/office/drawing/2014/main" id="{04344B18-4728-8273-97DC-96D57AAD2DB8}"/>
              </a:ext>
            </a:extLst>
          </p:cNvPr>
          <p:cNvSpPr/>
          <p:nvPr/>
        </p:nvSpPr>
        <p:spPr>
          <a:xfrm>
            <a:off x="3992439" y="1534203"/>
            <a:ext cx="4243387" cy="949423"/>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DDB23F9-FEB7-BF3A-D550-6F9011D80A46}"/>
              </a:ext>
            </a:extLst>
          </p:cNvPr>
          <p:cNvSpPr txBox="1"/>
          <p:nvPr/>
        </p:nvSpPr>
        <p:spPr>
          <a:xfrm>
            <a:off x="4070193" y="1824248"/>
            <a:ext cx="3630770" cy="369332"/>
          </a:xfrm>
          <a:prstGeom prst="rect">
            <a:avLst/>
          </a:prstGeom>
          <a:noFill/>
        </p:spPr>
        <p:txBody>
          <a:bodyPr wrap="square" rtlCol="0">
            <a:spAutoFit/>
          </a:bodyPr>
          <a:lstStyle/>
          <a:p>
            <a:r>
              <a:rPr lang="en-US" dirty="0">
                <a:solidFill>
                  <a:srgbClr val="209225"/>
                </a:solidFill>
              </a:rPr>
              <a:t>Clustering Accuracy: 0.01</a:t>
            </a:r>
          </a:p>
        </p:txBody>
      </p:sp>
      <p:sp>
        <p:nvSpPr>
          <p:cNvPr id="21" name="Right Arrow 20">
            <a:extLst>
              <a:ext uri="{FF2B5EF4-FFF2-40B4-BE49-F238E27FC236}">
                <a16:creationId xmlns:a16="http://schemas.microsoft.com/office/drawing/2014/main" id="{E2606928-B99E-F309-EF05-73771A1B1A48}"/>
              </a:ext>
            </a:extLst>
          </p:cNvPr>
          <p:cNvSpPr/>
          <p:nvPr/>
        </p:nvSpPr>
        <p:spPr>
          <a:xfrm>
            <a:off x="3992439" y="3339366"/>
            <a:ext cx="4243387" cy="949423"/>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6EC1B3B-C935-C6A2-7F3B-561BADC242DE}"/>
              </a:ext>
            </a:extLst>
          </p:cNvPr>
          <p:cNvSpPr txBox="1"/>
          <p:nvPr/>
        </p:nvSpPr>
        <p:spPr>
          <a:xfrm>
            <a:off x="4070193" y="3629411"/>
            <a:ext cx="3630770" cy="369332"/>
          </a:xfrm>
          <a:prstGeom prst="rect">
            <a:avLst/>
          </a:prstGeom>
          <a:noFill/>
        </p:spPr>
        <p:txBody>
          <a:bodyPr wrap="square" rtlCol="0">
            <a:spAutoFit/>
          </a:bodyPr>
          <a:lstStyle/>
          <a:p>
            <a:r>
              <a:rPr lang="en-US" dirty="0">
                <a:solidFill>
                  <a:srgbClr val="209225"/>
                </a:solidFill>
              </a:rPr>
              <a:t>Clustering Accuracy: 0.28</a:t>
            </a:r>
          </a:p>
        </p:txBody>
      </p:sp>
      <p:sp>
        <p:nvSpPr>
          <p:cNvPr id="23" name="Right Arrow 22">
            <a:extLst>
              <a:ext uri="{FF2B5EF4-FFF2-40B4-BE49-F238E27FC236}">
                <a16:creationId xmlns:a16="http://schemas.microsoft.com/office/drawing/2014/main" id="{265BA194-A11F-226F-8BB1-23C1546D5408}"/>
              </a:ext>
            </a:extLst>
          </p:cNvPr>
          <p:cNvSpPr/>
          <p:nvPr/>
        </p:nvSpPr>
        <p:spPr>
          <a:xfrm>
            <a:off x="3992439" y="5125224"/>
            <a:ext cx="4243387" cy="949423"/>
          </a:xfrm>
          <a:prstGeom prst="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48782BB-A9B3-3F49-C3E1-E7726B938AD6}"/>
              </a:ext>
            </a:extLst>
          </p:cNvPr>
          <p:cNvSpPr txBox="1"/>
          <p:nvPr/>
        </p:nvSpPr>
        <p:spPr>
          <a:xfrm>
            <a:off x="4070193" y="5415269"/>
            <a:ext cx="3630770" cy="369332"/>
          </a:xfrm>
          <a:prstGeom prst="rect">
            <a:avLst/>
          </a:prstGeom>
          <a:noFill/>
        </p:spPr>
        <p:txBody>
          <a:bodyPr wrap="square" rtlCol="0">
            <a:spAutoFit/>
          </a:bodyPr>
          <a:lstStyle/>
          <a:p>
            <a:r>
              <a:rPr lang="en-US" dirty="0">
                <a:solidFill>
                  <a:srgbClr val="209225"/>
                </a:solidFill>
              </a:rPr>
              <a:t>Clustering Accuracy: 0.44</a:t>
            </a:r>
          </a:p>
        </p:txBody>
      </p:sp>
    </p:spTree>
    <p:extLst>
      <p:ext uri="{BB962C8B-B14F-4D97-AF65-F5344CB8AC3E}">
        <p14:creationId xmlns:p14="http://schemas.microsoft.com/office/powerpoint/2010/main" val="765164156"/>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6830</TotalTime>
  <Words>617</Words>
  <Application>Microsoft Macintosh PowerPoint</Application>
  <PresentationFormat>Widescreen</PresentationFormat>
  <Paragraphs>114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Avenir Next LT Pro</vt:lpstr>
      <vt:lpstr>AvenirNext LT Pro Medium</vt:lpstr>
      <vt:lpstr>Courier New</vt:lpstr>
      <vt:lpstr>Sabon Next LT</vt:lpstr>
      <vt:lpstr>DappledVTI</vt:lpstr>
      <vt:lpstr>A Text Analysis of Research Documents Using NLP</vt:lpstr>
      <vt:lpstr>Table of Contents</vt:lpstr>
      <vt:lpstr>Problem Statement</vt:lpstr>
      <vt:lpstr>Data Overview</vt:lpstr>
      <vt:lpstr>Clustering Pipeline</vt:lpstr>
      <vt:lpstr>Text Processing/Cleaning</vt:lpstr>
      <vt:lpstr>Text Processing: Handling Journal Title Inconsistencies</vt:lpstr>
      <vt:lpstr>Embeddings</vt:lpstr>
      <vt:lpstr>Feature Extraction</vt:lpstr>
      <vt:lpstr>Clustering Algorithms</vt:lpstr>
      <vt:lpstr>Summarization of Clusters</vt:lpstr>
      <vt:lpstr>Power BI Dashboard</vt:lpstr>
      <vt:lpstr>Power BI Dashboard</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ANKITA KOTADIA</dc:creator>
  <cp:lastModifiedBy>Ankita Kotadia</cp:lastModifiedBy>
  <cp:revision>56</cp:revision>
  <dcterms:created xsi:type="dcterms:W3CDTF">2024-06-02T10:38:36Z</dcterms:created>
  <dcterms:modified xsi:type="dcterms:W3CDTF">2024-06-07T12:26:27Z</dcterms:modified>
</cp:coreProperties>
</file>